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C9AC0093-C0AC-4778-836D-5E3B5FC76115}" type="datetimeFigureOut">
              <a:rPr lang="ar-IQ" smtClean="0"/>
              <a:t>15/10/1442</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F0CE10AF-8F92-4D4D-A879-50735DBC27D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9AC0093-C0AC-4778-836D-5E3B5FC76115}" type="datetimeFigureOut">
              <a:rPr lang="ar-IQ" smtClean="0"/>
              <a:t>15/10/1442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0CE10AF-8F92-4D4D-A879-50735DBC27D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9AC0093-C0AC-4778-836D-5E3B5FC76115}" type="datetimeFigureOut">
              <a:rPr lang="ar-IQ" smtClean="0"/>
              <a:t>15/10/1442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0CE10AF-8F92-4D4D-A879-50735DBC27D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C9AC0093-C0AC-4778-836D-5E3B5FC76115}" type="datetimeFigureOut">
              <a:rPr lang="ar-IQ" smtClean="0"/>
              <a:t>15/10/1442</a:t>
            </a:fld>
            <a:endParaRPr lang="ar-IQ"/>
          </a:p>
        </p:txBody>
      </p:sp>
      <p:sp>
        <p:nvSpPr>
          <p:cNvPr id="9" name="عنصر نائب لرقم الشريحة 8"/>
          <p:cNvSpPr>
            <a:spLocks noGrp="1"/>
          </p:cNvSpPr>
          <p:nvPr>
            <p:ph type="sldNum" sz="quarter" idx="15"/>
          </p:nvPr>
        </p:nvSpPr>
        <p:spPr/>
        <p:txBody>
          <a:bodyPr rtlCol="0"/>
          <a:lstStyle/>
          <a:p>
            <a:fld id="{F0CE10AF-8F92-4D4D-A879-50735DBC27DB}"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C9AC0093-C0AC-4778-836D-5E3B5FC76115}" type="datetimeFigureOut">
              <a:rPr lang="ar-IQ" smtClean="0"/>
              <a:t>15/10/1442</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F0CE10AF-8F92-4D4D-A879-50735DBC27D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C9AC0093-C0AC-4778-836D-5E3B5FC76115}" type="datetimeFigureOut">
              <a:rPr lang="ar-IQ" smtClean="0"/>
              <a:t>15/10/1442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0CE10AF-8F92-4D4D-A879-50735DBC27DB}"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C9AC0093-C0AC-4778-836D-5E3B5FC76115}" type="datetimeFigureOut">
              <a:rPr lang="ar-IQ" smtClean="0"/>
              <a:t>15/10/1442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0CE10AF-8F92-4D4D-A879-50735DBC27DB}"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C9AC0093-C0AC-4778-836D-5E3B5FC76115}" type="datetimeFigureOut">
              <a:rPr lang="ar-IQ" smtClean="0"/>
              <a:t>15/10/1442</a:t>
            </a:fld>
            <a:endParaRPr lang="ar-IQ"/>
          </a:p>
        </p:txBody>
      </p:sp>
      <p:sp>
        <p:nvSpPr>
          <p:cNvPr id="7" name="عنصر نائب لرقم الشريحة 6"/>
          <p:cNvSpPr>
            <a:spLocks noGrp="1"/>
          </p:cNvSpPr>
          <p:nvPr>
            <p:ph type="sldNum" sz="quarter" idx="11"/>
          </p:nvPr>
        </p:nvSpPr>
        <p:spPr/>
        <p:txBody>
          <a:bodyPr rtlCol="0"/>
          <a:lstStyle/>
          <a:p>
            <a:fld id="{F0CE10AF-8F92-4D4D-A879-50735DBC27DB}"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9AC0093-C0AC-4778-836D-5E3B5FC76115}" type="datetimeFigureOut">
              <a:rPr lang="ar-IQ" smtClean="0"/>
              <a:t>15/10/1442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0CE10AF-8F92-4D4D-A879-50735DBC27D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C9AC0093-C0AC-4778-836D-5E3B5FC76115}" type="datetimeFigureOut">
              <a:rPr lang="ar-IQ" smtClean="0"/>
              <a:t>15/10/1442</a:t>
            </a:fld>
            <a:endParaRPr lang="ar-IQ"/>
          </a:p>
        </p:txBody>
      </p:sp>
      <p:sp>
        <p:nvSpPr>
          <p:cNvPr id="22" name="عنصر نائب لرقم الشريحة 21"/>
          <p:cNvSpPr>
            <a:spLocks noGrp="1"/>
          </p:cNvSpPr>
          <p:nvPr>
            <p:ph type="sldNum" sz="quarter" idx="15"/>
          </p:nvPr>
        </p:nvSpPr>
        <p:spPr/>
        <p:txBody>
          <a:bodyPr rtlCol="0"/>
          <a:lstStyle/>
          <a:p>
            <a:fld id="{F0CE10AF-8F92-4D4D-A879-50735DBC27DB}"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C9AC0093-C0AC-4778-836D-5E3B5FC76115}" type="datetimeFigureOut">
              <a:rPr lang="ar-IQ" smtClean="0"/>
              <a:t>15/10/1442</a:t>
            </a:fld>
            <a:endParaRPr lang="ar-IQ"/>
          </a:p>
        </p:txBody>
      </p:sp>
      <p:sp>
        <p:nvSpPr>
          <p:cNvPr id="18" name="عنصر نائب لرقم الشريحة 17"/>
          <p:cNvSpPr>
            <a:spLocks noGrp="1"/>
          </p:cNvSpPr>
          <p:nvPr>
            <p:ph type="sldNum" sz="quarter" idx="11"/>
          </p:nvPr>
        </p:nvSpPr>
        <p:spPr/>
        <p:txBody>
          <a:bodyPr rtlCol="0"/>
          <a:lstStyle/>
          <a:p>
            <a:fld id="{F0CE10AF-8F92-4D4D-A879-50735DBC27DB}"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9AC0093-C0AC-4778-836D-5E3B5FC76115}" type="datetimeFigureOut">
              <a:rPr lang="ar-IQ" smtClean="0"/>
              <a:t>15/10/1442</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0CE10AF-8F92-4D4D-A879-50735DBC27D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6.jpg"/><Relationship Id="rId1" Type="http://schemas.openxmlformats.org/officeDocument/2006/relationships/slideLayout" Target="../slideLayouts/slideLayout5.xml"/><Relationship Id="rId4" Type="http://schemas.openxmlformats.org/officeDocument/2006/relationships/image" Target="../media/image17.jpg"/></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g"/><Relationship Id="rId1" Type="http://schemas.openxmlformats.org/officeDocument/2006/relationships/slideLayout" Target="../slideLayouts/slideLayout5.xml"/><Relationship Id="rId4" Type="http://schemas.openxmlformats.org/officeDocument/2006/relationships/image" Target="../media/image20.jp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5.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5.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jpeg"/><Relationship Id="rId1" Type="http://schemas.openxmlformats.org/officeDocument/2006/relationships/slideLayout" Target="../slideLayouts/slideLayout5.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شريط مثقب 3"/>
          <p:cNvSpPr/>
          <p:nvPr/>
        </p:nvSpPr>
        <p:spPr>
          <a:xfrm>
            <a:off x="7164288" y="357166"/>
            <a:ext cx="1693992" cy="2135730"/>
          </a:xfrm>
          <a:prstGeom prst="flowChartPunchedTap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b="1" i="1" dirty="0" smtClean="0">
                <a:solidFill>
                  <a:srgbClr val="002060"/>
                </a:solidFill>
              </a:rPr>
              <a:t>قسم الجغرافيا </a:t>
            </a:r>
          </a:p>
          <a:p>
            <a:r>
              <a:rPr lang="ar-IQ" b="1" i="1" dirty="0" smtClean="0">
                <a:solidFill>
                  <a:srgbClr val="002060"/>
                </a:solidFill>
              </a:rPr>
              <a:t>المرحلة الاولى </a:t>
            </a:r>
          </a:p>
          <a:p>
            <a:pPr algn="ctr"/>
            <a:r>
              <a:rPr lang="ar-IQ" b="1" i="1" dirty="0" smtClean="0">
                <a:solidFill>
                  <a:srgbClr val="002060"/>
                </a:solidFill>
              </a:rPr>
              <a:t>تاريخ العراق والوطن العربي القديم </a:t>
            </a:r>
            <a:endParaRPr lang="ar-IQ" b="1" i="1" dirty="0">
              <a:solidFill>
                <a:srgbClr val="002060"/>
              </a:solidFill>
            </a:endParaRPr>
          </a:p>
        </p:txBody>
      </p:sp>
      <p:sp>
        <p:nvSpPr>
          <p:cNvPr id="5" name="تمرير عمودي 4"/>
          <p:cNvSpPr/>
          <p:nvPr/>
        </p:nvSpPr>
        <p:spPr>
          <a:xfrm>
            <a:off x="6929454" y="3132988"/>
            <a:ext cx="1890528" cy="1808180"/>
          </a:xfrm>
          <a:prstGeom prst="verticalScroll">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solidFill>
                  <a:srgbClr val="002060"/>
                </a:solidFill>
                <a:latin typeface="Arial" pitchFamily="34" charset="0"/>
                <a:cs typeface="Arial" pitchFamily="34" charset="0"/>
              </a:rPr>
              <a:t>الأشوريون </a:t>
            </a:r>
            <a:endParaRPr lang="ar-IQ" sz="2800" dirty="0">
              <a:solidFill>
                <a:srgbClr val="002060"/>
              </a:solidFill>
            </a:endParaRPr>
          </a:p>
        </p:txBody>
      </p:sp>
      <p:sp>
        <p:nvSpPr>
          <p:cNvPr id="9" name="موجة مزدوجة 8"/>
          <p:cNvSpPr/>
          <p:nvPr/>
        </p:nvSpPr>
        <p:spPr>
          <a:xfrm>
            <a:off x="3131840" y="5500702"/>
            <a:ext cx="3312368" cy="914400"/>
          </a:xfrm>
          <a:prstGeom prst="doubleWav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i="1" dirty="0" smtClean="0">
                <a:solidFill>
                  <a:schemeClr val="tx1"/>
                </a:solidFill>
              </a:rPr>
              <a:t>م </a:t>
            </a:r>
            <a:r>
              <a:rPr lang="ar-IQ" sz="2400" b="1" i="1" dirty="0" err="1" smtClean="0">
                <a:solidFill>
                  <a:schemeClr val="tx1"/>
                </a:solidFill>
              </a:rPr>
              <a:t>د</a:t>
            </a:r>
            <a:r>
              <a:rPr lang="ar-IQ" sz="2400" b="1" i="1" dirty="0" smtClean="0">
                <a:solidFill>
                  <a:schemeClr val="tx1"/>
                </a:solidFill>
              </a:rPr>
              <a:t> شذى احمد عيسى </a:t>
            </a:r>
            <a:endParaRPr lang="ar-IQ" sz="2400" b="1" i="1" dirty="0">
              <a:solidFill>
                <a:schemeClr val="tx1"/>
              </a:solidFill>
            </a:endParaRP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57166"/>
            <a:ext cx="3598515" cy="5143536"/>
          </a:xfrm>
          <a:prstGeom prst="rect">
            <a:avLst/>
          </a:prstGeom>
          <a:ln>
            <a:noFill/>
          </a:ln>
          <a:effectLst>
            <a:reflection blurRad="6350" stA="50000" endA="295" endPos="92000" dist="101600" dir="5400000" sy="-100000" algn="bl" rotWithShape="0"/>
            <a:softEdge rad="112500"/>
          </a:effectLst>
          <a:scene3d>
            <a:camera prst="perspectiveRight"/>
            <a:lightRig rig="threePt" dir="t"/>
          </a:scene3d>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7" name="عنصر نائب للمحتوى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971600" y="2276872"/>
            <a:ext cx="3024336" cy="4176464"/>
          </a:xfrm>
          <a:effectLst>
            <a:reflection blurRad="6350" stA="52000" endA="300" endPos="35000" dir="5400000" sy="-100000" algn="bl" rotWithShape="0"/>
          </a:effectLst>
          <a:scene3d>
            <a:camera prst="perspectiveRight"/>
            <a:lightRig rig="threePt" dir="t"/>
          </a:scene3d>
        </p:spPr>
      </p:pic>
      <p:sp>
        <p:nvSpPr>
          <p:cNvPr id="4" name="عنصر نائب للمحتوى 3"/>
          <p:cNvSpPr>
            <a:spLocks noGrp="1"/>
          </p:cNvSpPr>
          <p:nvPr>
            <p:ph sz="quarter" idx="4"/>
          </p:nvPr>
        </p:nvSpPr>
        <p:spPr>
          <a:blipFill>
            <a:blip r:embed="rId3"/>
            <a:tile tx="0" ty="0" sx="100000" sy="100000" flip="none" algn="tl"/>
          </a:blipFill>
        </p:spPr>
        <p:txBody>
          <a:bodyPr/>
          <a:lstStyle/>
          <a:p>
            <a:r>
              <a:rPr lang="ar-SA" dirty="0">
                <a:solidFill>
                  <a:srgbClr val="00B0F0"/>
                </a:solidFill>
                <a:latin typeface="Arial" pitchFamily="34" charset="0"/>
                <a:cs typeface="Arial" pitchFamily="34" charset="0"/>
              </a:rPr>
              <a:t>اتبع سياسة حازمة في ادارة مملكته واعتمد على </a:t>
            </a:r>
            <a:r>
              <a:rPr lang="ar-SA" dirty="0" err="1">
                <a:solidFill>
                  <a:srgbClr val="00B0F0"/>
                </a:solidFill>
                <a:latin typeface="Arial" pitchFamily="34" charset="0"/>
                <a:cs typeface="Arial" pitchFamily="34" charset="0"/>
              </a:rPr>
              <a:t>اولادة</a:t>
            </a:r>
            <a:r>
              <a:rPr lang="ar-SA" dirty="0">
                <a:solidFill>
                  <a:srgbClr val="00B0F0"/>
                </a:solidFill>
                <a:latin typeface="Arial" pitchFamily="34" charset="0"/>
                <a:cs typeface="Arial" pitchFamily="34" charset="0"/>
              </a:rPr>
              <a:t> في ادارة المملكة والاقاليم التابعة لها ، </a:t>
            </a:r>
            <a:r>
              <a:rPr lang="ar-SA" dirty="0" smtClean="0">
                <a:solidFill>
                  <a:srgbClr val="00B0F0"/>
                </a:solidFill>
                <a:latin typeface="Arial" pitchFamily="34" charset="0"/>
                <a:cs typeface="Arial" pitchFamily="34" charset="0"/>
              </a:rPr>
              <a:t>هذ</a:t>
            </a:r>
            <a:r>
              <a:rPr lang="ar-IQ" dirty="0" smtClean="0">
                <a:solidFill>
                  <a:srgbClr val="00B0F0"/>
                </a:solidFill>
                <a:latin typeface="Arial" pitchFamily="34" charset="0"/>
                <a:cs typeface="Arial" pitchFamily="34" charset="0"/>
              </a:rPr>
              <a:t>ه </a:t>
            </a:r>
            <a:r>
              <a:rPr lang="ar-SA" dirty="0" smtClean="0">
                <a:solidFill>
                  <a:srgbClr val="00B0F0"/>
                </a:solidFill>
                <a:latin typeface="Arial" pitchFamily="34" charset="0"/>
                <a:cs typeface="Arial" pitchFamily="34" charset="0"/>
              </a:rPr>
              <a:t> </a:t>
            </a:r>
            <a:r>
              <a:rPr lang="ar-SA" dirty="0">
                <a:solidFill>
                  <a:srgbClr val="00B0F0"/>
                </a:solidFill>
                <a:latin typeface="Arial" pitchFamily="34" charset="0"/>
                <a:cs typeface="Arial" pitchFamily="34" charset="0"/>
              </a:rPr>
              <a:t>الامور جميعها ادت الى استقرار الوضع وازدهار النشاط التجاري ، ولكن بوفاة </a:t>
            </a:r>
            <a:r>
              <a:rPr lang="ar-SA" dirty="0" err="1">
                <a:solidFill>
                  <a:srgbClr val="00B0F0"/>
                </a:solidFill>
                <a:latin typeface="Arial" pitchFamily="34" charset="0"/>
                <a:cs typeface="Arial" pitchFamily="34" charset="0"/>
              </a:rPr>
              <a:t>شمشي</a:t>
            </a:r>
            <a:r>
              <a:rPr lang="ar-SA" dirty="0">
                <a:solidFill>
                  <a:srgbClr val="00B0F0"/>
                </a:solidFill>
                <a:latin typeface="Arial" pitchFamily="34" charset="0"/>
                <a:cs typeface="Arial" pitchFamily="34" charset="0"/>
              </a:rPr>
              <a:t> ادد وبعد وقت </a:t>
            </a:r>
            <a:r>
              <a:rPr lang="ar-IQ" dirty="0" smtClean="0">
                <a:solidFill>
                  <a:srgbClr val="00B0F0"/>
                </a:solidFill>
                <a:latin typeface="Arial" pitchFamily="34" charset="0"/>
                <a:cs typeface="Arial" pitchFamily="34" charset="0"/>
              </a:rPr>
              <a:t> نلاحظ تقع </a:t>
            </a:r>
            <a:r>
              <a:rPr lang="ar-SA" dirty="0" smtClean="0">
                <a:solidFill>
                  <a:srgbClr val="00B0F0"/>
                </a:solidFill>
                <a:latin typeface="Arial" pitchFamily="34" charset="0"/>
                <a:cs typeface="Arial" pitchFamily="34" charset="0"/>
              </a:rPr>
              <a:t>بلاد </a:t>
            </a:r>
            <a:r>
              <a:rPr lang="ar-SA" dirty="0">
                <a:solidFill>
                  <a:srgbClr val="00B0F0"/>
                </a:solidFill>
                <a:latin typeface="Arial" pitchFamily="34" charset="0"/>
                <a:cs typeface="Arial" pitchFamily="34" charset="0"/>
              </a:rPr>
              <a:t>اشور تحت حكم حمورابي حتى وفاته </a:t>
            </a:r>
            <a:endParaRPr lang="ar-IQ" dirty="0">
              <a:solidFill>
                <a:srgbClr val="00B0F0"/>
              </a:solidFill>
              <a:latin typeface="Arial" pitchFamily="34" charset="0"/>
              <a:cs typeface="Arial" pitchFamily="34" charset="0"/>
            </a:endParaRPr>
          </a:p>
          <a:p>
            <a:endParaRPr lang="ar-IQ" dirty="0"/>
          </a:p>
        </p:txBody>
      </p:sp>
      <p:pic>
        <p:nvPicPr>
          <p:cNvPr id="8" name="صورة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8736" y="404664"/>
            <a:ext cx="7488832" cy="1800200"/>
          </a:xfrm>
          <a:prstGeom prst="rect">
            <a:avLst/>
          </a:prstGeom>
          <a:ln>
            <a:noFill/>
          </a:ln>
          <a:effectLst>
            <a:reflection blurRad="6350" stA="50000" endA="300" endPos="55500" dist="50800" dir="5400000" sy="-100000" algn="bl" rotWithShape="0"/>
            <a:softEdge rad="112500"/>
          </a:effectLst>
          <a:scene3d>
            <a:camera prst="perspectiveFront"/>
            <a:lightRig rig="threePt" dir="t"/>
          </a:scene3d>
        </p:spPr>
      </p:pic>
    </p:spTree>
    <p:extLst>
      <p:ext uri="{BB962C8B-B14F-4D97-AF65-F5344CB8AC3E}">
        <p14:creationId xmlns:p14="http://schemas.microsoft.com/office/powerpoint/2010/main" val="3122701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7" name="عنصر نائب للمحتوى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67544" y="2420888"/>
            <a:ext cx="3456383" cy="4032448"/>
          </a:xfrm>
          <a:prstGeom prst="roundRect">
            <a:avLst>
              <a:gd name="adj" fmla="val 8594"/>
            </a:avLst>
          </a:prstGeom>
          <a:solidFill>
            <a:srgbClr val="FFFFFF">
              <a:shade val="85000"/>
            </a:srgbClr>
          </a:solidFill>
          <a:ln>
            <a:noFill/>
          </a:ln>
          <a:effectLst>
            <a:reflection blurRad="6350" stA="50000" endA="300" endPos="90000" dist="50800" dir="5400000" sy="-100000" algn="bl" rotWithShape="0"/>
          </a:effectLst>
          <a:scene3d>
            <a:camera prst="perspectiveRight"/>
            <a:lightRig rig="threePt" dir="t"/>
          </a:scene3d>
        </p:spPr>
      </p:pic>
      <p:sp>
        <p:nvSpPr>
          <p:cNvPr id="4" name="عنصر نائب للمحتوى 3"/>
          <p:cNvSpPr>
            <a:spLocks noGrp="1"/>
          </p:cNvSpPr>
          <p:nvPr>
            <p:ph sz="quarter" idx="4"/>
          </p:nvPr>
        </p:nvSpPr>
        <p:spPr>
          <a:blipFill>
            <a:blip r:embed="rId3"/>
            <a:tile tx="0" ty="0" sx="100000" sy="100000" flip="none" algn="tl"/>
          </a:blipFill>
        </p:spPr>
        <p:txBody>
          <a:bodyPr>
            <a:normAutofit fontScale="92500" lnSpcReduction="10000"/>
          </a:bodyPr>
          <a:lstStyle/>
          <a:p>
            <a:r>
              <a:rPr lang="ar-IQ" i="1" dirty="0" smtClean="0">
                <a:solidFill>
                  <a:srgbClr val="7030A0"/>
                </a:solidFill>
                <a:latin typeface="Arial" pitchFamily="34" charset="0"/>
                <a:cs typeface="Arial" pitchFamily="34" charset="0"/>
              </a:rPr>
              <a:t>كما وقعت  اشور تحت </a:t>
            </a:r>
            <a:r>
              <a:rPr lang="ar-IQ" i="1" dirty="0">
                <a:solidFill>
                  <a:srgbClr val="7030A0"/>
                </a:solidFill>
                <a:latin typeface="Arial" pitchFamily="34" charset="0"/>
                <a:cs typeface="Arial" pitchFamily="34" charset="0"/>
              </a:rPr>
              <a:t>النفوذ </a:t>
            </a:r>
            <a:r>
              <a:rPr lang="ar-IQ" i="1" dirty="0" err="1">
                <a:solidFill>
                  <a:srgbClr val="7030A0"/>
                </a:solidFill>
                <a:latin typeface="Arial" pitchFamily="34" charset="0"/>
                <a:cs typeface="Arial" pitchFamily="34" charset="0"/>
              </a:rPr>
              <a:t>الميتاني</a:t>
            </a:r>
            <a:r>
              <a:rPr lang="ar-IQ" i="1" dirty="0">
                <a:solidFill>
                  <a:srgbClr val="7030A0"/>
                </a:solidFill>
                <a:latin typeface="Arial" pitchFamily="34" charset="0"/>
                <a:cs typeface="Arial" pitchFamily="34" charset="0"/>
              </a:rPr>
              <a:t> </a:t>
            </a:r>
            <a:r>
              <a:rPr lang="ar-IQ" i="1" dirty="0" smtClean="0">
                <a:solidFill>
                  <a:srgbClr val="7030A0"/>
                </a:solidFill>
                <a:latin typeface="Arial" pitchFamily="34" charset="0"/>
                <a:cs typeface="Arial" pitchFamily="34" charset="0"/>
              </a:rPr>
              <a:t> فيما بعد، </a:t>
            </a:r>
            <a:r>
              <a:rPr lang="ar-IQ" i="1" dirty="0">
                <a:solidFill>
                  <a:srgbClr val="7030A0"/>
                </a:solidFill>
                <a:latin typeface="Arial" pitchFamily="34" charset="0"/>
                <a:cs typeface="Arial" pitchFamily="34" charset="0"/>
              </a:rPr>
              <a:t>وقد تمكنت اشور ان تستعيد قوتها عندما تمكن الملك اشور بالط ( 1365ـ  1331ق م ) من </a:t>
            </a:r>
            <a:r>
              <a:rPr lang="ar-IQ" sz="2800" b="1" i="1" dirty="0" err="1">
                <a:solidFill>
                  <a:srgbClr val="7030A0"/>
                </a:solidFill>
                <a:latin typeface="Arial" pitchFamily="34" charset="0"/>
                <a:cs typeface="Arial" pitchFamily="34" charset="0"/>
              </a:rPr>
              <a:t>تاسيس</a:t>
            </a:r>
            <a:r>
              <a:rPr lang="ar-IQ" i="1" dirty="0">
                <a:solidFill>
                  <a:srgbClr val="7030A0"/>
                </a:solidFill>
                <a:latin typeface="Arial" pitchFamily="34" charset="0"/>
                <a:cs typeface="Arial" pitchFamily="34" charset="0"/>
              </a:rPr>
              <a:t> </a:t>
            </a:r>
            <a:r>
              <a:rPr lang="ar-IQ" b="1" i="1" dirty="0">
                <a:solidFill>
                  <a:srgbClr val="7030A0"/>
                </a:solidFill>
                <a:latin typeface="Arial" pitchFamily="34" charset="0"/>
                <a:cs typeface="Arial" pitchFamily="34" charset="0"/>
              </a:rPr>
              <a:t>سلالة</a:t>
            </a:r>
            <a:r>
              <a:rPr lang="ar-IQ" i="1" dirty="0">
                <a:solidFill>
                  <a:srgbClr val="7030A0"/>
                </a:solidFill>
                <a:latin typeface="Arial" pitchFamily="34" charset="0"/>
                <a:cs typeface="Arial" pitchFamily="34" charset="0"/>
              </a:rPr>
              <a:t> </a:t>
            </a:r>
            <a:r>
              <a:rPr lang="ar-IQ" b="1" i="1" dirty="0">
                <a:solidFill>
                  <a:srgbClr val="7030A0"/>
                </a:solidFill>
                <a:latin typeface="Arial" pitchFamily="34" charset="0"/>
                <a:cs typeface="Arial" pitchFamily="34" charset="0"/>
              </a:rPr>
              <a:t>وطنية</a:t>
            </a:r>
            <a:r>
              <a:rPr lang="ar-IQ" i="1" dirty="0">
                <a:solidFill>
                  <a:srgbClr val="7030A0"/>
                </a:solidFill>
                <a:latin typeface="Arial" pitchFamily="34" charset="0"/>
                <a:cs typeface="Arial" pitchFamily="34" charset="0"/>
              </a:rPr>
              <a:t> حاكمة حيث استطاع تقوية الدولة الفتية من الداخل ورفع شانها الى درجة اصبحت اشور من القوى الرئيسية في الشرق القديم وقد اقام علاقات صداقه مع المصريين واقام علاقات صداقة ومصاهرة سياسية مع </a:t>
            </a:r>
            <a:r>
              <a:rPr lang="ar-IQ" i="1" dirty="0" err="1">
                <a:solidFill>
                  <a:srgbClr val="7030A0"/>
                </a:solidFill>
                <a:latin typeface="Arial" pitchFamily="34" charset="0"/>
                <a:cs typeface="Arial" pitchFamily="34" charset="0"/>
              </a:rPr>
              <a:t>الكاشيين</a:t>
            </a:r>
            <a:r>
              <a:rPr lang="ar-IQ" i="1" dirty="0">
                <a:solidFill>
                  <a:srgbClr val="7030A0"/>
                </a:solidFill>
                <a:latin typeface="Arial" pitchFamily="34" charset="0"/>
                <a:cs typeface="Arial" pitchFamily="34" charset="0"/>
              </a:rPr>
              <a:t> ، </a:t>
            </a:r>
          </a:p>
          <a:p>
            <a:endParaRPr lang="ar-IQ" dirty="0"/>
          </a:p>
        </p:txBody>
      </p:sp>
      <p:pic>
        <p:nvPicPr>
          <p:cNvPr id="8" name="صورة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0"/>
            <a:ext cx="7632847" cy="1844823"/>
          </a:xfrm>
          <a:prstGeom prst="roundRect">
            <a:avLst>
              <a:gd name="adj" fmla="val 8594"/>
            </a:avLst>
          </a:prstGeom>
          <a:solidFill>
            <a:srgbClr val="FFFFFF">
              <a:shade val="85000"/>
            </a:srgbClr>
          </a:solidFill>
          <a:ln>
            <a:noFill/>
          </a:ln>
          <a:effectLst>
            <a:reflection blurRad="6350" stA="52000" endA="300" endPos="35000" dir="5400000" sy="-100000" algn="bl" rotWithShape="0"/>
          </a:effectLst>
          <a:scene3d>
            <a:camera prst="perspectiveFront"/>
            <a:lightRig rig="threePt" dir="t"/>
          </a:scene3d>
        </p:spPr>
      </p:pic>
    </p:spTree>
    <p:extLst>
      <p:ext uri="{BB962C8B-B14F-4D97-AF65-F5344CB8AC3E}">
        <p14:creationId xmlns:p14="http://schemas.microsoft.com/office/powerpoint/2010/main" val="88449529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4" name="عنصر نائب للمحتوى 3"/>
          <p:cNvSpPr>
            <a:spLocks noGrp="1"/>
          </p:cNvSpPr>
          <p:nvPr>
            <p:ph sz="quarter" idx="4"/>
          </p:nvPr>
        </p:nvSpPr>
        <p:spPr>
          <a:blipFill>
            <a:blip r:embed="rId2"/>
            <a:tile tx="0" ty="0" sx="100000" sy="100000" flip="none" algn="tl"/>
          </a:blipFill>
        </p:spPr>
        <p:txBody>
          <a:bodyPr>
            <a:normAutofit fontScale="85000" lnSpcReduction="20000"/>
          </a:bodyPr>
          <a:lstStyle/>
          <a:p>
            <a:r>
              <a:rPr lang="ar-IQ" b="1" i="1" dirty="0">
                <a:solidFill>
                  <a:srgbClr val="002060"/>
                </a:solidFill>
                <a:latin typeface="Arial" pitchFamily="34" charset="0"/>
                <a:cs typeface="Arial" pitchFamily="34" charset="0"/>
              </a:rPr>
              <a:t>وقد تعاقب على عرش اشور عدد من الملوك الذين ساروا على نهج اشور بالط  </a:t>
            </a:r>
            <a:r>
              <a:rPr lang="ar-IQ" b="1" i="1" dirty="0" err="1">
                <a:solidFill>
                  <a:srgbClr val="002060"/>
                </a:solidFill>
                <a:latin typeface="Arial" pitchFamily="34" charset="0"/>
                <a:cs typeface="Arial" pitchFamily="34" charset="0"/>
              </a:rPr>
              <a:t>وحاولو</a:t>
            </a:r>
            <a:r>
              <a:rPr lang="ar-IQ" b="1" i="1" dirty="0">
                <a:solidFill>
                  <a:srgbClr val="002060"/>
                </a:solidFill>
                <a:latin typeface="Arial" pitchFamily="34" charset="0"/>
                <a:cs typeface="Arial" pitchFamily="34" charset="0"/>
              </a:rPr>
              <a:t> مواجهة  كل الضغوط الخارجية  السابقة الذكر واخرى جديدة ظهرت في المنطقة كالقبائل </a:t>
            </a:r>
            <a:r>
              <a:rPr lang="ar-IQ" b="1" i="1" dirty="0" err="1">
                <a:solidFill>
                  <a:srgbClr val="002060"/>
                </a:solidFill>
                <a:latin typeface="Arial" pitchFamily="34" charset="0"/>
                <a:cs typeface="Arial" pitchFamily="34" charset="0"/>
              </a:rPr>
              <a:t>الارامية</a:t>
            </a:r>
            <a:r>
              <a:rPr lang="ar-IQ" b="1" i="1" dirty="0">
                <a:solidFill>
                  <a:srgbClr val="002060"/>
                </a:solidFill>
                <a:latin typeface="Arial" pitchFamily="34" charset="0"/>
                <a:cs typeface="Arial" pitchFamily="34" charset="0"/>
              </a:rPr>
              <a:t> القادمة من الغرب والقبائل الجبلية في الشرق ، ومن الاجراءات التي قام بها ملوك اشور اتباع سياسة الفتح العسكرية وضم الاقاليم والبلدان المجاورة الى الحكم الاشوري وتهجير سكان الاقاليم المتمردة الى مناطق اخرى ، وكذلك </a:t>
            </a:r>
            <a:r>
              <a:rPr lang="ar-IQ" b="1" i="1" dirty="0" err="1">
                <a:solidFill>
                  <a:srgbClr val="002060"/>
                </a:solidFill>
                <a:latin typeface="Arial" pitchFamily="34" charset="0"/>
                <a:cs typeface="Arial" pitchFamily="34" charset="0"/>
              </a:rPr>
              <a:t>تاسيس</a:t>
            </a:r>
            <a:r>
              <a:rPr lang="ar-IQ" b="1" i="1" dirty="0">
                <a:solidFill>
                  <a:srgbClr val="002060"/>
                </a:solidFill>
                <a:latin typeface="Arial" pitchFamily="34" charset="0"/>
                <a:cs typeface="Arial" pitchFamily="34" charset="0"/>
              </a:rPr>
              <a:t> عاصمة جديدة كلخو ( النمرود ) ومن اشهر ملوك هذه الفترة    </a:t>
            </a:r>
            <a:r>
              <a:rPr lang="ar-IQ" b="1" i="1" dirty="0" err="1">
                <a:solidFill>
                  <a:srgbClr val="002060"/>
                </a:solidFill>
                <a:latin typeface="Arial" pitchFamily="34" charset="0"/>
                <a:cs typeface="Arial" pitchFamily="34" charset="0"/>
              </a:rPr>
              <a:t>شلمنصر</a:t>
            </a:r>
            <a:r>
              <a:rPr lang="ar-IQ" b="1" i="1" dirty="0">
                <a:solidFill>
                  <a:srgbClr val="002060"/>
                </a:solidFill>
                <a:latin typeface="Arial" pitchFamily="34" charset="0"/>
                <a:cs typeface="Arial" pitchFamily="34" charset="0"/>
              </a:rPr>
              <a:t>    </a:t>
            </a:r>
            <a:r>
              <a:rPr lang="ar-IQ" b="1" i="1" dirty="0" err="1">
                <a:solidFill>
                  <a:srgbClr val="002060"/>
                </a:solidFill>
                <a:latin typeface="Arial" pitchFamily="34" charset="0"/>
                <a:cs typeface="Arial" pitchFamily="34" charset="0"/>
              </a:rPr>
              <a:t>وتجلاتبليزر</a:t>
            </a:r>
            <a:r>
              <a:rPr lang="ar-IQ" b="1" i="1" dirty="0">
                <a:solidFill>
                  <a:srgbClr val="002060"/>
                </a:solidFill>
                <a:latin typeface="Arial" pitchFamily="34" charset="0"/>
                <a:cs typeface="Arial" pitchFamily="34" charset="0"/>
              </a:rPr>
              <a:t> وغيرهم </a:t>
            </a:r>
          </a:p>
          <a:p>
            <a:endParaRPr lang="ar-IQ" dirty="0"/>
          </a:p>
        </p:txBody>
      </p:sp>
      <p:sp>
        <p:nvSpPr>
          <p:cNvPr id="5" name="عنصر نائب للنص 4"/>
          <p:cNvSpPr>
            <a:spLocks noGrp="1"/>
          </p:cNvSpPr>
          <p:nvPr>
            <p:ph type="body" sz="quarter" idx="1"/>
          </p:nvPr>
        </p:nvSpPr>
        <p:spPr/>
        <p:txBody>
          <a:bodyPr/>
          <a:lstStyle/>
          <a:p>
            <a:endParaRPr lang="ar-IQ"/>
          </a:p>
        </p:txBody>
      </p:sp>
      <p:sp>
        <p:nvSpPr>
          <p:cNvPr id="6" name="عنصر نائب للنص 5"/>
          <p:cNvSpPr>
            <a:spLocks noGrp="1"/>
          </p:cNvSpPr>
          <p:nvPr>
            <p:ph type="body" sz="quarter" idx="3"/>
          </p:nvPr>
        </p:nvSpPr>
        <p:spPr/>
        <p:txBody>
          <a:bodyPr/>
          <a:lstStyle/>
          <a:p>
            <a:endParaRPr lang="ar-IQ"/>
          </a:p>
        </p:txBody>
      </p:sp>
      <p:pic>
        <p:nvPicPr>
          <p:cNvPr id="9" name="صورة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2420888"/>
            <a:ext cx="3528392" cy="4176464"/>
          </a:xfrm>
          <a:prstGeom prst="rect">
            <a:avLst/>
          </a:prstGeom>
          <a:ln>
            <a:noFill/>
          </a:ln>
          <a:effectLst>
            <a:reflection blurRad="6350" stA="50000" endA="295" endPos="92000" dist="101600" dir="5400000" sy="-100000" algn="bl" rotWithShape="0"/>
            <a:softEdge rad="112500"/>
          </a:effectLst>
          <a:scene3d>
            <a:camera prst="perspectiveLeft"/>
            <a:lightRig rig="threePt" dir="t"/>
          </a:scene3d>
        </p:spPr>
      </p:pic>
      <p:pic>
        <p:nvPicPr>
          <p:cNvPr id="11" name="عنصر نائب للمحتوى 10"/>
          <p:cNvPicPr>
            <a:picLocks noGrp="1" noChangeAspect="1"/>
          </p:cNvPicPr>
          <p:nvPr>
            <p:ph sz="quarter" idx="2"/>
          </p:nvPr>
        </p:nvPicPr>
        <p:blipFill>
          <a:blip r:embed="rId4">
            <a:extLst>
              <a:ext uri="{28A0092B-C50C-407E-A947-70E740481C1C}">
                <a14:useLocalDpi xmlns:a14="http://schemas.microsoft.com/office/drawing/2010/main" val="0"/>
              </a:ext>
            </a:extLst>
          </a:blip>
          <a:stretch>
            <a:fillRect/>
          </a:stretch>
        </p:blipFill>
        <p:spPr>
          <a:xfrm>
            <a:off x="899592" y="38720"/>
            <a:ext cx="7416824" cy="1476375"/>
          </a:xfrm>
          <a:prstGeom prst="rect">
            <a:avLst/>
          </a:prstGeom>
          <a:ln>
            <a:noFill/>
          </a:ln>
          <a:effectLst>
            <a:reflection blurRad="6350" stA="50000" endA="300" endPos="55000" dir="5400000" sy="-100000" algn="bl" rotWithShape="0"/>
            <a:softEdge rad="112500"/>
          </a:effectLst>
          <a:scene3d>
            <a:camera prst="perspectiveLeft"/>
            <a:lightRig rig="threePt" dir="t"/>
          </a:scene3d>
        </p:spPr>
      </p:pic>
    </p:spTree>
    <p:extLst>
      <p:ext uri="{BB962C8B-B14F-4D97-AF65-F5344CB8AC3E}">
        <p14:creationId xmlns:p14="http://schemas.microsoft.com/office/powerpoint/2010/main" val="212430122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solidFill>
            <a:schemeClr val="accent3">
              <a:lumMod val="20000"/>
              <a:lumOff val="80000"/>
            </a:schemeClr>
          </a:solidFill>
        </p:spPr>
        <p:txBody>
          <a:bodyPr>
            <a:normAutofit lnSpcReduction="10000"/>
          </a:bodyPr>
          <a:lstStyle/>
          <a:p>
            <a:pPr marL="0" indent="0">
              <a:buNone/>
            </a:pPr>
            <a:r>
              <a:rPr lang="ar-IQ" b="1" dirty="0" smtClean="0"/>
              <a:t>تحولت اشو الى </a:t>
            </a:r>
            <a:r>
              <a:rPr lang="ar-IQ" b="1" dirty="0" err="1" smtClean="0"/>
              <a:t>امبراطوية</a:t>
            </a:r>
            <a:r>
              <a:rPr lang="ar-IQ" b="1" dirty="0" smtClean="0"/>
              <a:t> عظمى في العصر الاشوري الحديث ، وقد ساهم في تعاظم قوتها عدة عوامل داخلية وخارجية ، فمن العوامل الخارجية التي ساعدت الاشوريين على </a:t>
            </a:r>
            <a:r>
              <a:rPr lang="ar-IQ" b="1" dirty="0" err="1" smtClean="0"/>
              <a:t>تاسيس</a:t>
            </a:r>
            <a:r>
              <a:rPr lang="ar-IQ" b="1" dirty="0" smtClean="0"/>
              <a:t> امبراطورية واسعة الارجاء ، الظروف السياسية العامة التي كان يمر بها بلدان الشرق الادنى القديم بصورة عامة ، حيث ضعفت اغلب القوى العظمى وبعظها انتهى كالدولة الحثية قد زالت منذ القرن الثاني عشر ق م  وزوال معها </a:t>
            </a:r>
            <a:r>
              <a:rPr lang="ar-IQ" b="1" dirty="0" err="1" smtClean="0"/>
              <a:t>تاثيرها</a:t>
            </a:r>
            <a:r>
              <a:rPr lang="ar-IQ" b="1" dirty="0" smtClean="0"/>
              <a:t> على شمال سوريا واسيا الصغرى في حين اصبحت مصر ضعيفة لا تتمكن حتى من المحافظة على حدودها ، فاجتاحتها الجيوش الاشورية في القرن السابع ق م وسيطرت عليها ، وفي بابل كانت السلالة </a:t>
            </a:r>
            <a:r>
              <a:rPr lang="ar-IQ" b="1" dirty="0" err="1" smtClean="0"/>
              <a:t>الكاشية</a:t>
            </a:r>
            <a:r>
              <a:rPr lang="ar-IQ" b="1" dirty="0" smtClean="0"/>
              <a:t> قد انتهت منذ القرن الثاني عشر ق م ايضا وانتابت البلاد فترة من الضعف والتدهور وتسلم الحكم فيها عدد من السلالات المحلية لكنها لم تستطع مواجهة قوة الاشوريين المتصاعدة ، وبسب هذه الاوضاع تمكنت الدولة الاشورية من مد نفوذها الى انحاء سوريا واجزاء من مصر وبلاد بابل وبلاد عيلام وتأسيس دولة قوية انفردت في حكم الشرق الادنى لفترة  طويلة </a:t>
            </a:r>
            <a:endParaRPr lang="ar-IQ" b="1" dirty="0"/>
          </a:p>
        </p:txBody>
      </p:sp>
    </p:spTree>
    <p:extLst>
      <p:ext uri="{BB962C8B-B14F-4D97-AF65-F5344CB8AC3E}">
        <p14:creationId xmlns:p14="http://schemas.microsoft.com/office/powerpoint/2010/main" val="895684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ar-IQ" dirty="0" smtClean="0">
                <a:solidFill>
                  <a:srgbClr val="FF0000"/>
                </a:solidFill>
              </a:rPr>
              <a:t>لم تكن  الظروف السياسية العامة السبب الوحيد في تعاظم قوة الاشوريين بل  كان للسياسة  الداخلية دور ايضا منها الادارة الحازمة والشديدة  والدقيقة  التي اتبعها ملوك اشور في ادرة الدولة ، حيث اتبعوا سياسة جديدة وهي تقسيم البلاد الى اقاليم ووحدات ادرية اصغر واصغر يشرف على ادارة كل منها حاكم اشوري يرتبط به عدد من الموظفين الثانويين ارتباط وثيقا بالحكومة المركزية بواسطة طرق المواصلات والبريد لنع التمردات والسيطرة بشكل كامل على الدولة . </a:t>
            </a:r>
          </a:p>
          <a:p>
            <a:pPr marL="0" indent="0">
              <a:buNone/>
            </a:pPr>
            <a:endParaRPr lang="ar-IQ" dirty="0"/>
          </a:p>
          <a:p>
            <a:pPr marL="0" indent="0">
              <a:buNone/>
            </a:pPr>
            <a:r>
              <a:rPr lang="ar-IQ" dirty="0" smtClean="0">
                <a:solidFill>
                  <a:srgbClr val="002060"/>
                </a:solidFill>
              </a:rPr>
              <a:t>قيام الاشوريون  بشن الحملات المتكرر والمستمرة على البلاد الاخرى واحتلالها حتى تحولت الى دولة عسكرية بحتة واعتماد القتل والتهجير من اجل بسط نفوذها ونهب البلاد المحتلة واصبح اقتصادها يعتمد على واردات البلاد المحتلة .</a:t>
            </a:r>
            <a:endParaRPr lang="ar-IQ" dirty="0">
              <a:solidFill>
                <a:srgbClr val="002060"/>
              </a:solidFill>
            </a:endParaRPr>
          </a:p>
        </p:txBody>
      </p:sp>
      <p:pic>
        <p:nvPicPr>
          <p:cNvPr id="5" name="عنصر نائب للمحتوى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32655"/>
            <a:ext cx="7632848" cy="1152129"/>
          </a:xfrm>
          <a:prstGeom prst="rect">
            <a:avLst/>
          </a:prstGeom>
          <a:ln>
            <a:noFill/>
          </a:ln>
          <a:effectLst>
            <a:outerShdw blurRad="292100" dist="139700" dir="2700000" algn="tl" rotWithShape="0">
              <a:srgbClr val="333333">
                <a:alpha val="65000"/>
              </a:srgbClr>
            </a:outerShdw>
            <a:reflection blurRad="6350" stA="50000" endA="295" endPos="92000" dist="101600" dir="5400000" sy="-100000" algn="bl" rotWithShape="0"/>
          </a:effectLst>
          <a:scene3d>
            <a:camera prst="perspectiveLeft"/>
            <a:lightRig rig="threePt" dir="t"/>
          </a:scene3d>
        </p:spPr>
      </p:pic>
    </p:spTree>
    <p:extLst>
      <p:ext uri="{BB962C8B-B14F-4D97-AF65-F5344CB8AC3E}">
        <p14:creationId xmlns:p14="http://schemas.microsoft.com/office/powerpoint/2010/main" val="2782346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260648"/>
            <a:ext cx="7467600" cy="6213304"/>
          </a:xfrm>
        </p:spPr>
        <p:txBody>
          <a:bodyPr>
            <a:normAutofit/>
          </a:bodyPr>
          <a:lstStyle/>
          <a:p>
            <a:r>
              <a:rPr lang="ar-IQ" dirty="0" smtClean="0">
                <a:solidFill>
                  <a:srgbClr val="FF0000"/>
                </a:solidFill>
              </a:rPr>
              <a:t>من اشهر ملوك هذه الفترة اشور ناصر بال الثاني ، </a:t>
            </a:r>
            <a:r>
              <a:rPr lang="ar-IQ" dirty="0" err="1" smtClean="0">
                <a:solidFill>
                  <a:srgbClr val="FF0000"/>
                </a:solidFill>
              </a:rPr>
              <a:t>وشلمنصر</a:t>
            </a:r>
            <a:r>
              <a:rPr lang="ar-IQ" dirty="0" smtClean="0">
                <a:solidFill>
                  <a:srgbClr val="FF0000"/>
                </a:solidFill>
              </a:rPr>
              <a:t> الثالث ، و </a:t>
            </a:r>
            <a:r>
              <a:rPr lang="ar-IQ" dirty="0" err="1" smtClean="0">
                <a:solidFill>
                  <a:srgbClr val="FF0000"/>
                </a:solidFill>
              </a:rPr>
              <a:t>وتجلات</a:t>
            </a:r>
            <a:r>
              <a:rPr lang="ar-IQ" dirty="0" smtClean="0">
                <a:solidFill>
                  <a:srgbClr val="FF0000"/>
                </a:solidFill>
              </a:rPr>
              <a:t> </a:t>
            </a:r>
            <a:r>
              <a:rPr lang="ar-IQ" dirty="0" err="1" smtClean="0">
                <a:solidFill>
                  <a:srgbClr val="FF0000"/>
                </a:solidFill>
              </a:rPr>
              <a:t>بلازر</a:t>
            </a:r>
            <a:r>
              <a:rPr lang="ar-IQ" dirty="0" smtClean="0">
                <a:solidFill>
                  <a:srgbClr val="FF0000"/>
                </a:solidFill>
              </a:rPr>
              <a:t> الثالث ، و وسرجون الثاني </a:t>
            </a:r>
            <a:r>
              <a:rPr lang="ar-IQ" dirty="0" err="1" smtClean="0">
                <a:solidFill>
                  <a:srgbClr val="FF0000"/>
                </a:solidFill>
              </a:rPr>
              <a:t>وسنحاريب</a:t>
            </a:r>
            <a:r>
              <a:rPr lang="ar-IQ" dirty="0" smtClean="0">
                <a:solidFill>
                  <a:srgbClr val="FF0000"/>
                </a:solidFill>
              </a:rPr>
              <a:t> واسر حون وغيرهم الى اخر ملك هو اشور </a:t>
            </a:r>
            <a:r>
              <a:rPr lang="ar-IQ" dirty="0" err="1" smtClean="0">
                <a:solidFill>
                  <a:srgbClr val="FF0000"/>
                </a:solidFill>
              </a:rPr>
              <a:t>بانيبال</a:t>
            </a:r>
            <a:r>
              <a:rPr lang="ar-IQ" dirty="0" smtClean="0">
                <a:solidFill>
                  <a:srgbClr val="FF0000"/>
                </a:solidFill>
              </a:rPr>
              <a:t> . </a:t>
            </a:r>
          </a:p>
          <a:p>
            <a:r>
              <a:rPr lang="ar-IQ" dirty="0" smtClean="0"/>
              <a:t>وقد ساهمت عدة عوامل في سقوط الامبراطورية الاشورية </a:t>
            </a:r>
          </a:p>
          <a:p>
            <a:r>
              <a:rPr lang="ar-IQ" dirty="0" smtClean="0">
                <a:solidFill>
                  <a:srgbClr val="00B0F0"/>
                </a:solidFill>
              </a:rPr>
              <a:t>اتساع رقعة الامبراطورية وانشغال الجيش الاشوري في غزواته في مصر وسوريا قد حمل الدولة مسؤوليات جسام  واضعف من قوتها وقدرتها على مواجهة الازمات الاقتصادية الداخلية ، فالمبالغ الطائلة التي كانت تصرف على تجهيز الجيوش وتعطيل خيرة اليد العاملة في البلاد لانخراطها في القوات المسلحة قد ادى بالتالي الى تقليص موارد الدولة واعتمادها بالدرجة الاولى على الضرائب والجزية والغنائم التي تنتج عن سياسة الفتح ، اضافة الى ذلك كان يجاور الدولة الاشورية في الجهات الاخرى اقوام قوية كانت تتحين الفرص للقضاء عليها مثل الاقوام </a:t>
            </a:r>
            <a:r>
              <a:rPr lang="ar-IQ" dirty="0" err="1" smtClean="0">
                <a:solidFill>
                  <a:srgbClr val="00B0F0"/>
                </a:solidFill>
              </a:rPr>
              <a:t>الكمرية</a:t>
            </a:r>
            <a:r>
              <a:rPr lang="ar-IQ" dirty="0" smtClean="0">
                <a:solidFill>
                  <a:srgbClr val="00B0F0"/>
                </a:solidFill>
              </a:rPr>
              <a:t> </a:t>
            </a:r>
            <a:r>
              <a:rPr lang="ar-IQ" dirty="0" err="1" smtClean="0">
                <a:solidFill>
                  <a:srgbClr val="00B0F0"/>
                </a:solidFill>
              </a:rPr>
              <a:t>والميتية</a:t>
            </a:r>
            <a:r>
              <a:rPr lang="ar-IQ" dirty="0" smtClean="0">
                <a:solidFill>
                  <a:srgbClr val="00B0F0"/>
                </a:solidFill>
              </a:rPr>
              <a:t> في الجهات الشمالية والشرقية اضافة الى وجود القبائل الكلدانية في القسم الجنوبي من العراق التي تمكنت بالفعل من القضاء عليها فيما بعد .</a:t>
            </a:r>
            <a:endParaRPr lang="ar-IQ" dirty="0">
              <a:solidFill>
                <a:srgbClr val="00B0F0"/>
              </a:solidFill>
            </a:endParaRPr>
          </a:p>
        </p:txBody>
      </p:sp>
      <p:pic>
        <p:nvPicPr>
          <p:cNvPr id="4" name="عنصر نائب للمحتوى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5373216"/>
            <a:ext cx="1656184" cy="12241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836547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2084490"/>
            <a:ext cx="7467600" cy="1344510"/>
          </a:xfrm>
        </p:spPr>
        <p:txBody>
          <a:bodyPr/>
          <a:lstStyle/>
          <a:p>
            <a:r>
              <a:rPr lang="ar-IQ" dirty="0" err="1" smtClean="0"/>
              <a:t>بدات</a:t>
            </a:r>
            <a:r>
              <a:rPr lang="ar-IQ" dirty="0" smtClean="0"/>
              <a:t> التحركات الكلدانية ضد الاشوريين  منذ عام 615 ق م  وانتهت بعقد تحالف مع الدولة  </a:t>
            </a:r>
            <a:r>
              <a:rPr lang="ar-IQ" dirty="0" err="1" smtClean="0"/>
              <a:t>الميدية</a:t>
            </a:r>
            <a:r>
              <a:rPr lang="ar-IQ" dirty="0" smtClean="0"/>
              <a:t> في بلد فارس بعد حدوث </a:t>
            </a:r>
            <a:r>
              <a:rPr lang="ar-IQ" dirty="0" err="1" smtClean="0"/>
              <a:t>مصاهرت</a:t>
            </a:r>
            <a:r>
              <a:rPr lang="ar-IQ" dirty="0" smtClean="0"/>
              <a:t> سياسية بين </a:t>
            </a:r>
            <a:r>
              <a:rPr lang="ar-IQ" dirty="0" err="1" smtClean="0"/>
              <a:t>الكلدانين</a:t>
            </a:r>
            <a:r>
              <a:rPr lang="ar-IQ" dirty="0" smtClean="0"/>
              <a:t> والفرس ، وفي عام 612 سقطت اشور وانتهت الدولة الاشورية </a:t>
            </a:r>
            <a:endParaRPr lang="ar-IQ" dirty="0"/>
          </a:p>
        </p:txBody>
      </p:sp>
      <p:pic>
        <p:nvPicPr>
          <p:cNvPr id="5" name="عنصر نائب للمحتوى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95840"/>
            <a:ext cx="7920880" cy="1368693"/>
          </a:xfrm>
          <a:prstGeom prst="roundRect">
            <a:avLst>
              <a:gd name="adj" fmla="val 8594"/>
            </a:avLst>
          </a:prstGeom>
          <a:solidFill>
            <a:srgbClr val="FFFFFF">
              <a:shade val="85000"/>
            </a:srgbClr>
          </a:solidFill>
          <a:ln>
            <a:noFill/>
          </a:ln>
          <a:effectLst>
            <a:reflection blurRad="6350" stA="50000" endA="300" endPos="90000" dist="50800" dir="5400000" sy="-100000" algn="bl" rotWithShape="0"/>
          </a:effectLst>
          <a:scene3d>
            <a:camera prst="perspectiveRight"/>
            <a:lightRig rig="threePt" dir="t"/>
          </a:scene3d>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3789039"/>
            <a:ext cx="7128792" cy="2592289"/>
          </a:xfrm>
          <a:prstGeom prst="rect">
            <a:avLst/>
          </a:prstGeom>
          <a:ln>
            <a:noFill/>
          </a:ln>
          <a:effectLst>
            <a:softEdge rad="112500"/>
          </a:effectLst>
        </p:spPr>
      </p:pic>
    </p:spTree>
    <p:extLst>
      <p:ext uri="{BB962C8B-B14F-4D97-AF65-F5344CB8AC3E}">
        <p14:creationId xmlns:p14="http://schemas.microsoft.com/office/powerpoint/2010/main" val="3455825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b="1" i="1" dirty="0">
              <a:solidFill>
                <a:srgbClr val="FF0000"/>
              </a:solidFill>
              <a:latin typeface="Arial" pitchFamily="34" charset="0"/>
              <a:cs typeface="Arial" pitchFamily="34" charset="0"/>
            </a:endParaRPr>
          </a:p>
        </p:txBody>
      </p:sp>
      <p:pic>
        <p:nvPicPr>
          <p:cNvPr id="7" name="عنصر نائب للمحتوى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395536" y="2060848"/>
            <a:ext cx="3528391" cy="4320480"/>
          </a:xfrm>
          <a:prstGeom prst="rect">
            <a:avLst/>
          </a:prstGeom>
          <a:ln>
            <a:noFill/>
          </a:ln>
          <a:effectLst>
            <a:reflection blurRad="6350" stA="50000" endA="300" endPos="55500" dist="101600" dir="5400000" sy="-100000" algn="bl" rotWithShape="0"/>
            <a:softEdge rad="112500"/>
          </a:effectLst>
          <a:scene3d>
            <a:camera prst="perspectiveBelow"/>
            <a:lightRig rig="threePt" dir="t"/>
          </a:scene3d>
        </p:spPr>
      </p:pic>
      <p:sp>
        <p:nvSpPr>
          <p:cNvPr id="4" name="عنصر نائب للمحتوى 3"/>
          <p:cNvSpPr>
            <a:spLocks noGrp="1"/>
          </p:cNvSpPr>
          <p:nvPr>
            <p:ph sz="quarter" idx="4"/>
          </p:nvPr>
        </p:nvSpPr>
        <p:spPr>
          <a:blipFill>
            <a:blip r:embed="rId3"/>
            <a:tile tx="0" ty="0" sx="100000" sy="100000" flip="none" algn="tl"/>
          </a:blipFill>
        </p:spPr>
        <p:txBody>
          <a:bodyPr>
            <a:normAutofit/>
          </a:bodyPr>
          <a:lstStyle/>
          <a:p>
            <a:r>
              <a:rPr lang="ar-SA" sz="2800" b="1" i="1" dirty="0">
                <a:solidFill>
                  <a:srgbClr val="7030A0"/>
                </a:solidFill>
                <a:latin typeface="Arial" pitchFamily="34" charset="0"/>
                <a:cs typeface="Arial" pitchFamily="34" charset="0"/>
              </a:rPr>
              <a:t>وهم فرع من الاقوام الجزرية التي كانت تقطن في شبه الجزيرة العربية ثم هاجرت منها الى بوادي بلاد الشام والعراق واستقرت في الجزء الشمالي من العراق ، ويعتقد ان اسم اشور نسبة الى الههم القومي اشور</a:t>
            </a:r>
            <a:endParaRPr lang="ar-IQ" sz="2800" b="1" i="1" dirty="0">
              <a:solidFill>
                <a:srgbClr val="7030A0"/>
              </a:solidFill>
              <a:latin typeface="Arial" pitchFamily="34" charset="0"/>
              <a:cs typeface="Arial" pitchFamily="34" charset="0"/>
            </a:endParaRPr>
          </a:p>
        </p:txBody>
      </p:sp>
      <p:sp>
        <p:nvSpPr>
          <p:cNvPr id="6" name="عنصر نائب للنص 5"/>
          <p:cNvSpPr>
            <a:spLocks noGrp="1"/>
          </p:cNvSpPr>
          <p:nvPr>
            <p:ph type="body" sz="quarter" idx="3"/>
          </p:nvPr>
        </p:nvSpPr>
        <p:spPr>
          <a:xfrm>
            <a:off x="4343400" y="1700808"/>
            <a:ext cx="3657600" cy="527280"/>
          </a:xfrm>
          <a:solidFill>
            <a:schemeClr val="accent1">
              <a:lumMod val="20000"/>
              <a:lumOff val="80000"/>
            </a:schemeClr>
          </a:solidFill>
        </p:spPr>
        <p:txBody>
          <a:bodyPr/>
          <a:lstStyle/>
          <a:p>
            <a:r>
              <a:rPr lang="ar-IQ" sz="2800" i="1" dirty="0">
                <a:solidFill>
                  <a:srgbClr val="00B0F0"/>
                </a:solidFill>
                <a:latin typeface="Arial" pitchFamily="34" charset="0"/>
                <a:cs typeface="Arial" pitchFamily="34" charset="0"/>
              </a:rPr>
              <a:t>تعريف </a:t>
            </a:r>
            <a:r>
              <a:rPr lang="ar-IQ" sz="2800" i="1" dirty="0" smtClean="0">
                <a:solidFill>
                  <a:srgbClr val="00B0F0"/>
                </a:solidFill>
                <a:latin typeface="Arial" pitchFamily="34" charset="0"/>
                <a:cs typeface="Arial" pitchFamily="34" charset="0"/>
              </a:rPr>
              <a:t> الأشوريون </a:t>
            </a:r>
            <a:endParaRPr lang="ar-IQ" sz="2800" dirty="0">
              <a:solidFill>
                <a:srgbClr val="00B0F0"/>
              </a:solidFill>
            </a:endParaRPr>
          </a:p>
        </p:txBody>
      </p:sp>
      <p:pic>
        <p:nvPicPr>
          <p:cNvPr id="8" name="صورة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260648"/>
            <a:ext cx="7344816" cy="1440160"/>
          </a:xfrm>
          <a:prstGeom prst="rect">
            <a:avLst/>
          </a:prstGeom>
          <a:ln>
            <a:noFill/>
          </a:ln>
          <a:effectLst>
            <a:reflection blurRad="6350" stA="50000" endA="300" endPos="90000" dist="50800" dir="5400000" sy="-100000" algn="bl" rotWithShape="0"/>
            <a:softEdge rad="112500"/>
          </a:effectLst>
          <a:scene3d>
            <a:camera prst="perspectiveLeft"/>
            <a:lightRig rig="threePt" dir="t"/>
          </a:scene3d>
        </p:spPr>
      </p:pic>
    </p:spTree>
    <p:extLst>
      <p:ext uri="{BB962C8B-B14F-4D97-AF65-F5344CB8AC3E}">
        <p14:creationId xmlns:p14="http://schemas.microsoft.com/office/powerpoint/2010/main" val="34407915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7" name="عنصر نائب للمحتوى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611560" y="332656"/>
            <a:ext cx="7128792" cy="1259532"/>
          </a:xfrm>
        </p:spPr>
      </p:pic>
      <p:sp>
        <p:nvSpPr>
          <p:cNvPr id="4" name="عنصر نائب للمحتوى 3"/>
          <p:cNvSpPr>
            <a:spLocks noGrp="1"/>
          </p:cNvSpPr>
          <p:nvPr>
            <p:ph sz="quarter" idx="4"/>
          </p:nvPr>
        </p:nvSpPr>
        <p:spPr>
          <a:solidFill>
            <a:schemeClr val="accent1">
              <a:lumMod val="20000"/>
              <a:lumOff val="80000"/>
            </a:schemeClr>
          </a:solidFill>
        </p:spPr>
        <p:txBody>
          <a:bodyPr>
            <a:normAutofit fontScale="92500" lnSpcReduction="10000"/>
          </a:bodyPr>
          <a:lstStyle/>
          <a:p>
            <a:r>
              <a:rPr lang="ar-SA" dirty="0"/>
              <a:t>1ـ </a:t>
            </a:r>
            <a:r>
              <a:rPr lang="ar-SA" b="1" i="1" dirty="0">
                <a:latin typeface="Arial" pitchFamily="34" charset="0"/>
                <a:cs typeface="Arial" pitchFamily="34" charset="0"/>
              </a:rPr>
              <a:t>عصور ما قبل التاريخ منذ اقدم ظهور الاستيطان في المنطقة وحتى بداية العصور التاريخية في اواخر الالف الرابع ق م .</a:t>
            </a:r>
          </a:p>
          <a:p>
            <a:r>
              <a:rPr lang="ar-SA" b="1" i="1" dirty="0">
                <a:latin typeface="Arial" pitchFamily="34" charset="0"/>
                <a:cs typeface="Arial" pitchFamily="34" charset="0"/>
              </a:rPr>
              <a:t>2ـ عصر التبعية السومرية </a:t>
            </a:r>
            <a:r>
              <a:rPr lang="ar-SA" b="1" i="1" dirty="0" err="1">
                <a:latin typeface="Arial" pitchFamily="34" charset="0"/>
                <a:cs typeface="Arial" pitchFamily="34" charset="0"/>
              </a:rPr>
              <a:t>والاكدية</a:t>
            </a:r>
            <a:r>
              <a:rPr lang="ar-SA" b="1" i="1" dirty="0">
                <a:latin typeface="Arial" pitchFamily="34" charset="0"/>
                <a:cs typeface="Arial" pitchFamily="34" charset="0"/>
              </a:rPr>
              <a:t> ويبدأ مع بداية عصور فجر السلالات في القسم الجنوبي من العراق وحتى نهاية سلالة اور الثالثة اواخر الالف الثالث ق م . </a:t>
            </a:r>
          </a:p>
          <a:p>
            <a:r>
              <a:rPr lang="ar-SA" b="1" i="1" dirty="0">
                <a:latin typeface="Arial" pitchFamily="34" charset="0"/>
                <a:cs typeface="Arial" pitchFamily="34" charset="0"/>
              </a:rPr>
              <a:t>3 ـ العصر الاشوري القديم ويقابل العهد البابلي القديم اي يبدأ مع بدايته وينتهي بحدود 1500 ق م . </a:t>
            </a:r>
          </a:p>
          <a:p>
            <a:endParaRPr lang="ar-IQ" b="1" i="1" dirty="0">
              <a:latin typeface="Arial" pitchFamily="34" charset="0"/>
              <a:cs typeface="Arial" pitchFamily="34" charset="0"/>
            </a:endParaRPr>
          </a:p>
        </p:txBody>
      </p:sp>
      <p:sp>
        <p:nvSpPr>
          <p:cNvPr id="5" name="عنصر نائب للنص 4"/>
          <p:cNvSpPr>
            <a:spLocks noGrp="1"/>
          </p:cNvSpPr>
          <p:nvPr>
            <p:ph type="body" sz="quarter" idx="1"/>
          </p:nvPr>
        </p:nvSpPr>
        <p:spPr>
          <a:xfrm>
            <a:off x="-5432" y="1844824"/>
            <a:ext cx="3657600" cy="4824536"/>
          </a:xfrm>
          <a:solidFill>
            <a:schemeClr val="accent1">
              <a:lumMod val="40000"/>
              <a:lumOff val="60000"/>
            </a:schemeClr>
          </a:solidFill>
        </p:spPr>
        <p:txBody>
          <a:bodyPr/>
          <a:lstStyle/>
          <a:p>
            <a:r>
              <a:rPr lang="ar-SA" i="1" dirty="0">
                <a:solidFill>
                  <a:schemeClr val="tx1"/>
                </a:solidFill>
                <a:latin typeface="Arial" pitchFamily="34" charset="0"/>
                <a:cs typeface="Arial" pitchFamily="34" charset="0"/>
              </a:rPr>
              <a:t>4ـ العصر الاشوري الوسيط ويبدأ حوالي 1500 ق م وينتهي </a:t>
            </a:r>
            <a:r>
              <a:rPr lang="ar-SA" i="1" dirty="0" err="1">
                <a:solidFill>
                  <a:schemeClr val="tx1"/>
                </a:solidFill>
                <a:latin typeface="Arial" pitchFamily="34" charset="0"/>
                <a:cs typeface="Arial" pitchFamily="34" charset="0"/>
              </a:rPr>
              <a:t>وينتهي</a:t>
            </a:r>
            <a:r>
              <a:rPr lang="ar-SA" i="1" dirty="0">
                <a:solidFill>
                  <a:schemeClr val="tx1"/>
                </a:solidFill>
                <a:latin typeface="Arial" pitchFamily="34" charset="0"/>
                <a:cs typeface="Arial" pitchFamily="34" charset="0"/>
              </a:rPr>
              <a:t> ببداية حكم اددـ </a:t>
            </a:r>
            <a:r>
              <a:rPr lang="ar-SA" i="1" dirty="0" err="1">
                <a:solidFill>
                  <a:schemeClr val="tx1"/>
                </a:solidFill>
                <a:latin typeface="Arial" pitchFamily="34" charset="0"/>
                <a:cs typeface="Arial" pitchFamily="34" charset="0"/>
              </a:rPr>
              <a:t>نراري</a:t>
            </a:r>
            <a:r>
              <a:rPr lang="ar-SA" i="1" dirty="0">
                <a:solidFill>
                  <a:schemeClr val="tx1"/>
                </a:solidFill>
                <a:latin typeface="Arial" pitchFamily="34" charset="0"/>
                <a:cs typeface="Arial" pitchFamily="34" charset="0"/>
              </a:rPr>
              <a:t> الثاني 911 ق م </a:t>
            </a:r>
          </a:p>
          <a:p>
            <a:r>
              <a:rPr lang="ar-SA" i="1" dirty="0">
                <a:solidFill>
                  <a:schemeClr val="tx1"/>
                </a:solidFill>
                <a:latin typeface="Arial" pitchFamily="34" charset="0"/>
                <a:cs typeface="Arial" pitchFamily="34" charset="0"/>
              </a:rPr>
              <a:t>5 ـ العصر الاشوري الحديث ويبدأ من 911 ق م وينتهي بنهاية الاشورية ويشمل عهد الامبراطورية الاشورية الاولى والثانية . </a:t>
            </a:r>
            <a:endParaRPr lang="ar-IQ" i="1" dirty="0">
              <a:solidFill>
                <a:schemeClr val="tx1"/>
              </a:solidFill>
              <a:latin typeface="Arial" pitchFamily="34" charset="0"/>
              <a:cs typeface="Arial" pitchFamily="34" charset="0"/>
            </a:endParaRPr>
          </a:p>
          <a:p>
            <a:endParaRPr lang="ar-IQ" dirty="0">
              <a:solidFill>
                <a:schemeClr val="tx1"/>
              </a:solidFill>
            </a:endParaRPr>
          </a:p>
        </p:txBody>
      </p:sp>
      <p:sp>
        <p:nvSpPr>
          <p:cNvPr id="6" name="عنصر نائب للنص 5"/>
          <p:cNvSpPr>
            <a:spLocks noGrp="1"/>
          </p:cNvSpPr>
          <p:nvPr>
            <p:ph type="body" sz="quarter" idx="3"/>
          </p:nvPr>
        </p:nvSpPr>
        <p:spPr>
          <a:solidFill>
            <a:schemeClr val="accent2">
              <a:lumMod val="20000"/>
              <a:lumOff val="80000"/>
            </a:schemeClr>
          </a:solidFill>
        </p:spPr>
        <p:txBody>
          <a:bodyPr/>
          <a:lstStyle/>
          <a:p>
            <a:r>
              <a:rPr lang="ar-SA" sz="2400" b="0" i="1" dirty="0">
                <a:solidFill>
                  <a:srgbClr val="FF0000"/>
                </a:solidFill>
                <a:cs typeface="Arial"/>
              </a:rPr>
              <a:t>الادوار التي مرت بها بلاد اشور </a:t>
            </a:r>
            <a:endParaRPr lang="ar-IQ" sz="2400" b="0" i="1" dirty="0">
              <a:solidFill>
                <a:srgbClr val="FF0000"/>
              </a:solidFill>
            </a:endParaRPr>
          </a:p>
        </p:txBody>
      </p:sp>
    </p:spTree>
    <p:extLst>
      <p:ext uri="{BB962C8B-B14F-4D97-AF65-F5344CB8AC3E}">
        <p14:creationId xmlns:p14="http://schemas.microsoft.com/office/powerpoint/2010/main" val="183037990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7" name="عنصر نائب للمحتوى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67544" y="2420888"/>
            <a:ext cx="3384375" cy="4104456"/>
          </a:xfrm>
          <a:prstGeom prst="roundRect">
            <a:avLst>
              <a:gd name="adj" fmla="val 8594"/>
            </a:avLst>
          </a:prstGeom>
          <a:solidFill>
            <a:srgbClr val="FFFFFF">
              <a:shade val="85000"/>
            </a:srgbClr>
          </a:solidFill>
          <a:ln>
            <a:noFill/>
          </a:ln>
          <a:effectLst>
            <a:reflection blurRad="6350" stA="50000" endA="300" endPos="55500" dist="101600" dir="5400000" sy="-100000" algn="bl" rotWithShape="0"/>
          </a:effectLst>
          <a:scene3d>
            <a:camera prst="perspectiveRight"/>
            <a:lightRig rig="threePt" dir="t"/>
          </a:scene3d>
        </p:spPr>
      </p:pic>
      <p:sp>
        <p:nvSpPr>
          <p:cNvPr id="4" name="عنصر نائب للمحتوى 3"/>
          <p:cNvSpPr>
            <a:spLocks noGrp="1"/>
          </p:cNvSpPr>
          <p:nvPr>
            <p:ph sz="quarter" idx="4"/>
          </p:nvPr>
        </p:nvSpPr>
        <p:spPr>
          <a:solidFill>
            <a:schemeClr val="accent4">
              <a:lumMod val="40000"/>
              <a:lumOff val="60000"/>
            </a:schemeClr>
          </a:solidFill>
        </p:spPr>
        <p:txBody>
          <a:bodyPr>
            <a:normAutofit fontScale="92500" lnSpcReduction="10000"/>
          </a:bodyPr>
          <a:lstStyle/>
          <a:p>
            <a:r>
              <a:rPr lang="ar-SA" sz="2800" b="1" i="1" dirty="0">
                <a:solidFill>
                  <a:srgbClr val="7030A0"/>
                </a:solidFill>
                <a:latin typeface="Arial" pitchFamily="34" charset="0"/>
                <a:cs typeface="Arial" pitchFamily="34" charset="0"/>
              </a:rPr>
              <a:t>تميز هذا العصر  بمميزات </a:t>
            </a:r>
            <a:r>
              <a:rPr lang="ar-IQ" sz="2800" b="1" i="1" dirty="0" smtClean="0">
                <a:solidFill>
                  <a:srgbClr val="7030A0"/>
                </a:solidFill>
                <a:latin typeface="Arial" pitchFamily="34" charset="0"/>
                <a:cs typeface="Arial" pitchFamily="34" charset="0"/>
              </a:rPr>
              <a:t>هامة </a:t>
            </a:r>
            <a:r>
              <a:rPr lang="ar-SA" sz="2800" b="1" i="1" dirty="0" smtClean="0">
                <a:solidFill>
                  <a:srgbClr val="7030A0"/>
                </a:solidFill>
                <a:latin typeface="Arial" pitchFamily="34" charset="0"/>
                <a:cs typeface="Arial" pitchFamily="34" charset="0"/>
              </a:rPr>
              <a:t>منها </a:t>
            </a:r>
            <a:r>
              <a:rPr lang="ar-SA" sz="2800" b="1" i="1" dirty="0">
                <a:solidFill>
                  <a:srgbClr val="7030A0"/>
                </a:solidFill>
                <a:latin typeface="Arial" pitchFamily="34" charset="0"/>
                <a:cs typeface="Arial" pitchFamily="34" charset="0"/>
              </a:rPr>
              <a:t>، تدفق الاقوام </a:t>
            </a:r>
            <a:r>
              <a:rPr lang="ar-SA" sz="2800" b="1" i="1" dirty="0" err="1">
                <a:solidFill>
                  <a:srgbClr val="7030A0"/>
                </a:solidFill>
                <a:latin typeface="Arial" pitchFamily="34" charset="0"/>
                <a:cs typeface="Arial" pitchFamily="34" charset="0"/>
              </a:rPr>
              <a:t>الامورية</a:t>
            </a:r>
            <a:r>
              <a:rPr lang="ar-SA" sz="2800" b="1" i="1" dirty="0">
                <a:solidFill>
                  <a:srgbClr val="7030A0"/>
                </a:solidFill>
                <a:latin typeface="Arial" pitchFamily="34" charset="0"/>
                <a:cs typeface="Arial" pitchFamily="34" charset="0"/>
              </a:rPr>
              <a:t> عن طريق سوريا </a:t>
            </a:r>
            <a:r>
              <a:rPr lang="ar-SA" sz="2800" b="1" i="1" dirty="0" smtClean="0">
                <a:solidFill>
                  <a:srgbClr val="7030A0"/>
                </a:solidFill>
                <a:latin typeface="Arial" pitchFamily="34" charset="0"/>
                <a:cs typeface="Arial" pitchFamily="34" charset="0"/>
              </a:rPr>
              <a:t>القديمة</a:t>
            </a:r>
            <a:r>
              <a:rPr lang="ar-IQ" sz="2800" b="1" i="1" dirty="0" smtClean="0">
                <a:solidFill>
                  <a:srgbClr val="7030A0"/>
                </a:solidFill>
                <a:latin typeface="Arial" pitchFamily="34" charset="0"/>
                <a:cs typeface="Arial" pitchFamily="34" charset="0"/>
              </a:rPr>
              <a:t> ،</a:t>
            </a:r>
          </a:p>
          <a:p>
            <a:r>
              <a:rPr lang="ar-IQ" sz="2800" b="1" i="1" dirty="0" smtClean="0">
                <a:solidFill>
                  <a:srgbClr val="7030A0"/>
                </a:solidFill>
                <a:latin typeface="Arial" pitchFamily="34" charset="0"/>
                <a:cs typeface="Arial" pitchFamily="34" charset="0"/>
              </a:rPr>
              <a:t> </a:t>
            </a:r>
            <a:r>
              <a:rPr lang="ar-SA" sz="2800" b="1" i="1" dirty="0" smtClean="0">
                <a:solidFill>
                  <a:srgbClr val="7030A0"/>
                </a:solidFill>
                <a:latin typeface="Arial" pitchFamily="34" charset="0"/>
                <a:cs typeface="Arial" pitchFamily="34" charset="0"/>
              </a:rPr>
              <a:t> </a:t>
            </a:r>
            <a:r>
              <a:rPr lang="ar-SA" sz="2800" b="1" i="1" dirty="0">
                <a:solidFill>
                  <a:srgbClr val="7030A0"/>
                </a:solidFill>
                <a:latin typeface="Arial" pitchFamily="34" charset="0"/>
                <a:cs typeface="Arial" pitchFamily="34" charset="0"/>
              </a:rPr>
              <a:t>وتأسيس عدد من الممالك والدول ، ووقعت المنطقة في ظل الحكم </a:t>
            </a:r>
            <a:r>
              <a:rPr lang="ar-SA" sz="2800" b="1" i="1" dirty="0" err="1">
                <a:solidFill>
                  <a:srgbClr val="7030A0"/>
                </a:solidFill>
                <a:latin typeface="Arial" pitchFamily="34" charset="0"/>
                <a:cs typeface="Arial" pitchFamily="34" charset="0"/>
              </a:rPr>
              <a:t>الاموري</a:t>
            </a:r>
            <a:r>
              <a:rPr lang="ar-SA" sz="2800" b="1" i="1" dirty="0">
                <a:solidFill>
                  <a:srgbClr val="7030A0"/>
                </a:solidFill>
                <a:latin typeface="Arial" pitchFamily="34" charset="0"/>
                <a:cs typeface="Arial" pitchFamily="34" charset="0"/>
              </a:rPr>
              <a:t> </a:t>
            </a:r>
            <a:r>
              <a:rPr lang="ar-SA" sz="2800" b="1" i="1" dirty="0" smtClean="0">
                <a:solidFill>
                  <a:srgbClr val="7030A0"/>
                </a:solidFill>
                <a:latin typeface="Arial" pitchFamily="34" charset="0"/>
                <a:cs typeface="Arial" pitchFamily="34" charset="0"/>
              </a:rPr>
              <a:t>و</a:t>
            </a:r>
            <a:r>
              <a:rPr lang="ar-IQ" sz="2800" b="1" i="1" dirty="0" smtClean="0">
                <a:solidFill>
                  <a:srgbClr val="7030A0"/>
                </a:solidFill>
                <a:latin typeface="Arial" pitchFamily="34" charset="0"/>
                <a:cs typeface="Arial" pitchFamily="34" charset="0"/>
              </a:rPr>
              <a:t> كانت </a:t>
            </a:r>
            <a:r>
              <a:rPr lang="ar-SA" sz="2800" b="1" i="1" dirty="0" smtClean="0">
                <a:solidFill>
                  <a:srgbClr val="7030A0"/>
                </a:solidFill>
                <a:latin typeface="Arial" pitchFamily="34" charset="0"/>
                <a:cs typeface="Arial" pitchFamily="34" charset="0"/>
              </a:rPr>
              <a:t>اشهر </a:t>
            </a:r>
            <a:r>
              <a:rPr lang="ar-SA" sz="2800" b="1" i="1" dirty="0">
                <a:solidFill>
                  <a:srgbClr val="7030A0"/>
                </a:solidFill>
                <a:latin typeface="Arial" pitchFamily="34" charset="0"/>
                <a:cs typeface="Arial" pitchFamily="34" charset="0"/>
              </a:rPr>
              <a:t>سلالة </a:t>
            </a:r>
            <a:r>
              <a:rPr lang="ar-SA" sz="2800" b="1" i="1" dirty="0" err="1">
                <a:solidFill>
                  <a:srgbClr val="7030A0"/>
                </a:solidFill>
                <a:latin typeface="Arial" pitchFamily="34" charset="0"/>
                <a:cs typeface="Arial" pitchFamily="34" charset="0"/>
              </a:rPr>
              <a:t>امورية</a:t>
            </a:r>
            <a:r>
              <a:rPr lang="ar-SA" sz="2800" b="1" i="1" dirty="0">
                <a:solidFill>
                  <a:srgbClr val="7030A0"/>
                </a:solidFill>
                <a:latin typeface="Arial" pitchFamily="34" charset="0"/>
                <a:cs typeface="Arial" pitchFamily="34" charset="0"/>
              </a:rPr>
              <a:t> في الشمال سلالة </a:t>
            </a:r>
            <a:r>
              <a:rPr lang="ar-SA" sz="2800" b="1" i="1" dirty="0" err="1" smtClean="0">
                <a:solidFill>
                  <a:srgbClr val="7030A0"/>
                </a:solidFill>
                <a:latin typeface="Arial" pitchFamily="34" charset="0"/>
                <a:cs typeface="Arial" pitchFamily="34" charset="0"/>
              </a:rPr>
              <a:t>شمشي</a:t>
            </a:r>
            <a:r>
              <a:rPr lang="ar-SA" sz="2800" b="1" i="1" dirty="0" smtClean="0">
                <a:solidFill>
                  <a:srgbClr val="7030A0"/>
                </a:solidFill>
                <a:latin typeface="Arial" pitchFamily="34" charset="0"/>
                <a:cs typeface="Arial" pitchFamily="34" charset="0"/>
              </a:rPr>
              <a:t> </a:t>
            </a:r>
            <a:r>
              <a:rPr lang="ar-SA" sz="2800" b="1" i="1" dirty="0">
                <a:solidFill>
                  <a:srgbClr val="7030A0"/>
                </a:solidFill>
                <a:latin typeface="Arial" pitchFamily="34" charset="0"/>
                <a:cs typeface="Arial" pitchFamily="34" charset="0"/>
              </a:rPr>
              <a:t>ادد الاول . </a:t>
            </a:r>
          </a:p>
          <a:p>
            <a:endParaRPr lang="ar-IQ" dirty="0"/>
          </a:p>
        </p:txBody>
      </p:sp>
      <p:sp>
        <p:nvSpPr>
          <p:cNvPr id="6" name="عنصر نائب للنص 5"/>
          <p:cNvSpPr>
            <a:spLocks noGrp="1"/>
          </p:cNvSpPr>
          <p:nvPr>
            <p:ph type="body" sz="quarter" idx="3"/>
          </p:nvPr>
        </p:nvSpPr>
        <p:spPr>
          <a:solidFill>
            <a:schemeClr val="accent4">
              <a:lumMod val="20000"/>
              <a:lumOff val="80000"/>
            </a:schemeClr>
          </a:solidFill>
        </p:spPr>
        <p:txBody>
          <a:bodyPr/>
          <a:lstStyle/>
          <a:p>
            <a:r>
              <a:rPr lang="ar-SA" sz="3200" dirty="0">
                <a:solidFill>
                  <a:srgbClr val="0070C0"/>
                </a:solidFill>
              </a:rPr>
              <a:t>العصر الاشوري القديم </a:t>
            </a:r>
            <a:endParaRPr lang="ar-IQ" sz="3200" dirty="0">
              <a:solidFill>
                <a:srgbClr val="0070C0"/>
              </a:solidFill>
            </a:endParaRPr>
          </a:p>
        </p:txBody>
      </p:sp>
      <p:pic>
        <p:nvPicPr>
          <p:cNvPr id="8" name="صورة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332656"/>
            <a:ext cx="7488832" cy="1169118"/>
          </a:xfrm>
          <a:prstGeom prst="roundRect">
            <a:avLst>
              <a:gd name="adj" fmla="val 8594"/>
            </a:avLst>
          </a:prstGeom>
          <a:solidFill>
            <a:srgbClr val="FFFFFF">
              <a:shade val="85000"/>
            </a:srgbClr>
          </a:solidFill>
          <a:ln>
            <a:noFill/>
          </a:ln>
          <a:effectLst>
            <a:reflection blurRad="6350" stA="50000" endA="300" endPos="55000" dir="5400000" sy="-100000" algn="bl" rotWithShape="0"/>
          </a:effectLst>
          <a:scene3d>
            <a:camera prst="perspectiveLeft"/>
            <a:lightRig rig="threePt" dir="t"/>
          </a:scene3d>
          <a:sp3d>
            <a:bevelT w="165100" prst="coolSlant"/>
          </a:sp3d>
        </p:spPr>
      </p:pic>
    </p:spTree>
    <p:extLst>
      <p:ext uri="{BB962C8B-B14F-4D97-AF65-F5344CB8AC3E}">
        <p14:creationId xmlns:p14="http://schemas.microsoft.com/office/powerpoint/2010/main" val="318119923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2"/>
          </p:nvPr>
        </p:nvSpPr>
        <p:spPr>
          <a:blipFill>
            <a:blip r:embed="rId2"/>
            <a:tile tx="0" ty="0" sx="100000" sy="100000" flip="none" algn="tl"/>
          </a:blipFill>
        </p:spPr>
        <p:txBody>
          <a:bodyPr/>
          <a:lstStyle/>
          <a:p>
            <a:endParaRPr lang="ar-IQ" dirty="0"/>
          </a:p>
          <a:p>
            <a:endParaRPr lang="ar-IQ" dirty="0"/>
          </a:p>
        </p:txBody>
      </p:sp>
      <p:sp>
        <p:nvSpPr>
          <p:cNvPr id="4" name="عنصر نائب للمحتوى 3"/>
          <p:cNvSpPr>
            <a:spLocks noGrp="1"/>
          </p:cNvSpPr>
          <p:nvPr>
            <p:ph sz="quarter" idx="4"/>
          </p:nvPr>
        </p:nvSpPr>
        <p:spPr>
          <a:blipFill>
            <a:blip r:embed="rId3"/>
            <a:tile tx="0" ty="0" sx="100000" sy="100000" flip="none" algn="tl"/>
          </a:blipFill>
        </p:spPr>
        <p:txBody>
          <a:bodyPr>
            <a:normAutofit fontScale="92500" lnSpcReduction="10000"/>
          </a:bodyPr>
          <a:lstStyle/>
          <a:p>
            <a:r>
              <a:rPr lang="ar-SA" b="1" i="1" dirty="0">
                <a:latin typeface="Arial" pitchFamily="34" charset="0"/>
                <a:cs typeface="Arial" pitchFamily="34" charset="0"/>
              </a:rPr>
              <a:t>ظهور المستوطنات التجارية الخارجية اي خارج يلاد وادي الرافدين وبالتحديد في اسيا الصغرى في المنطقة المعرفة </a:t>
            </a:r>
            <a:r>
              <a:rPr lang="ar-SA" b="1" i="1" dirty="0" err="1">
                <a:latin typeface="Arial" pitchFamily="34" charset="0"/>
                <a:cs typeface="Arial" pitchFamily="34" charset="0"/>
              </a:rPr>
              <a:t>بأسم</a:t>
            </a:r>
            <a:r>
              <a:rPr lang="ar-SA" b="1" i="1" dirty="0">
                <a:latin typeface="Arial" pitchFamily="34" charset="0"/>
                <a:cs typeface="Arial" pitchFamily="34" charset="0"/>
              </a:rPr>
              <a:t> </a:t>
            </a:r>
            <a:r>
              <a:rPr lang="ar-SA" b="1" i="1" dirty="0" err="1">
                <a:latin typeface="Arial" pitchFamily="34" charset="0"/>
                <a:cs typeface="Arial" pitchFamily="34" charset="0"/>
              </a:rPr>
              <a:t>كبدوكيا</a:t>
            </a:r>
            <a:r>
              <a:rPr lang="ar-SA" b="1" i="1" dirty="0">
                <a:latin typeface="Arial" pitchFamily="34" charset="0"/>
                <a:cs typeface="Arial" pitchFamily="34" charset="0"/>
              </a:rPr>
              <a:t> الواقعة شرق الاناضول ، حيث انشا الاشوريون مستوطنات  تجارية في هذه المنطقة ، وكانت مستوطنة </a:t>
            </a:r>
            <a:r>
              <a:rPr lang="ar-SA" b="1" i="1" dirty="0" err="1">
                <a:latin typeface="Arial" pitchFamily="34" charset="0"/>
                <a:cs typeface="Arial" pitchFamily="34" charset="0"/>
              </a:rPr>
              <a:t>قانش</a:t>
            </a:r>
            <a:r>
              <a:rPr lang="ar-SA" b="1" i="1" dirty="0">
                <a:latin typeface="Arial" pitchFamily="34" charset="0"/>
                <a:cs typeface="Arial" pitchFamily="34" charset="0"/>
              </a:rPr>
              <a:t> تضم عدد من التجار الاشوريين الذين كانوا يديرون تجارة رابحة بين بلاد اشور واسيا الصغرى وكانت تلك التجارة تدر ارباح طائلة على بلاد </a:t>
            </a:r>
            <a:r>
              <a:rPr lang="ar-SA" b="1" i="1" dirty="0" smtClean="0">
                <a:latin typeface="Arial" pitchFamily="34" charset="0"/>
                <a:cs typeface="Arial" pitchFamily="34" charset="0"/>
              </a:rPr>
              <a:t>اشور</a:t>
            </a:r>
            <a:endParaRPr lang="ar-IQ" b="1" i="1" dirty="0">
              <a:latin typeface="Arial" pitchFamily="34" charset="0"/>
              <a:cs typeface="Arial" pitchFamily="34" charset="0"/>
            </a:endParaRPr>
          </a:p>
        </p:txBody>
      </p:sp>
      <p:sp>
        <p:nvSpPr>
          <p:cNvPr id="6" name="عنصر نائب للنص 5"/>
          <p:cNvSpPr>
            <a:spLocks noGrp="1"/>
          </p:cNvSpPr>
          <p:nvPr>
            <p:ph type="body" sz="quarter" idx="3"/>
          </p:nvPr>
        </p:nvSpPr>
        <p:spPr>
          <a:xfrm>
            <a:off x="4343400" y="2124074"/>
            <a:ext cx="3657600" cy="104013"/>
          </a:xfrm>
        </p:spPr>
        <p:txBody>
          <a:bodyPr/>
          <a:lstStyle/>
          <a:p>
            <a:endParaRPr lang="ar-IQ" dirty="0"/>
          </a:p>
        </p:txBody>
      </p:sp>
      <p:pic>
        <p:nvPicPr>
          <p:cNvPr id="7" name="صورة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476672"/>
            <a:ext cx="3816424" cy="5760640"/>
          </a:xfrm>
          <a:prstGeom prst="rect">
            <a:avLst/>
          </a:prstGeom>
          <a:ln>
            <a:noFill/>
          </a:ln>
          <a:effectLst>
            <a:reflection blurRad="6350" stA="50000" endA="295" endPos="92000" dist="101600" dir="5400000" sy="-100000" algn="bl" rotWithShape="0"/>
            <a:softEdge rad="112500"/>
          </a:effectLst>
          <a:scene3d>
            <a:camera prst="perspectiveBelow"/>
            <a:lightRig rig="threePt" dir="t"/>
          </a:scene3d>
        </p:spPr>
      </p:pic>
      <p:sp>
        <p:nvSpPr>
          <p:cNvPr id="9" name="سهم إلى اليسار 8"/>
          <p:cNvSpPr/>
          <p:nvPr/>
        </p:nvSpPr>
        <p:spPr>
          <a:xfrm>
            <a:off x="5051592" y="651072"/>
            <a:ext cx="2634592" cy="1132704"/>
          </a:xfrm>
          <a:prstGeom prst="lef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solidFill>
                  <a:srgbClr val="FF0000"/>
                </a:solidFill>
              </a:rPr>
              <a:t>انظر الخارطة </a:t>
            </a:r>
            <a:endParaRPr lang="ar-IQ" dirty="0">
              <a:solidFill>
                <a:srgbClr val="FF0000"/>
              </a:solidFill>
            </a:endParaRPr>
          </a:p>
        </p:txBody>
      </p:sp>
    </p:spTree>
    <p:extLst>
      <p:ext uri="{BB962C8B-B14F-4D97-AF65-F5344CB8AC3E}">
        <p14:creationId xmlns:p14="http://schemas.microsoft.com/office/powerpoint/2010/main" val="338513752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7" name="عنصر نائب للمحتوى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67544" y="548680"/>
            <a:ext cx="3384376" cy="6048672"/>
          </a:xfrm>
          <a:prstGeom prst="rect">
            <a:avLst/>
          </a:prstGeom>
          <a:ln>
            <a:noFill/>
          </a:ln>
          <a:effectLst>
            <a:reflection blurRad="6350" stA="50000" endA="300" endPos="90000" dist="50800" dir="5400000" sy="-100000" algn="bl" rotWithShape="0"/>
            <a:softEdge rad="112500"/>
          </a:effectLst>
          <a:scene3d>
            <a:camera prst="perspectiveRight"/>
            <a:lightRig rig="threePt" dir="t"/>
          </a:scene3d>
        </p:spPr>
      </p:pic>
      <p:sp>
        <p:nvSpPr>
          <p:cNvPr id="4" name="عنصر نائب للمحتوى 3"/>
          <p:cNvSpPr>
            <a:spLocks noGrp="1"/>
          </p:cNvSpPr>
          <p:nvPr>
            <p:ph sz="quarter" idx="4"/>
          </p:nvPr>
        </p:nvSpPr>
        <p:spPr>
          <a:solidFill>
            <a:schemeClr val="accent1">
              <a:lumMod val="40000"/>
              <a:lumOff val="60000"/>
            </a:schemeClr>
          </a:solidFill>
        </p:spPr>
        <p:txBody>
          <a:bodyPr/>
          <a:lstStyle/>
          <a:p>
            <a:r>
              <a:rPr lang="ar-SA" sz="2800" b="1" i="1" dirty="0" smtClean="0">
                <a:latin typeface="Arial" pitchFamily="34" charset="0"/>
                <a:cs typeface="Arial" pitchFamily="34" charset="0"/>
              </a:rPr>
              <a:t>،</a:t>
            </a:r>
            <a:r>
              <a:rPr lang="ar-IQ" sz="2800" b="1" i="1" dirty="0" smtClean="0">
                <a:latin typeface="Arial" pitchFamily="34" charset="0"/>
                <a:cs typeface="Arial" pitchFamily="34" charset="0"/>
              </a:rPr>
              <a:t>لكن </a:t>
            </a:r>
            <a:r>
              <a:rPr lang="ar-SA" sz="2800" b="1" i="1" dirty="0" smtClean="0">
                <a:latin typeface="Arial" pitchFamily="34" charset="0"/>
                <a:cs typeface="Arial" pitchFamily="34" charset="0"/>
              </a:rPr>
              <a:t> أضمحلت </a:t>
            </a:r>
            <a:r>
              <a:rPr lang="ar-SA" sz="2800" b="1" i="1" dirty="0">
                <a:latin typeface="Arial" pitchFamily="34" charset="0"/>
                <a:cs typeface="Arial" pitchFamily="34" charset="0"/>
              </a:rPr>
              <a:t>هذه المستوطنات التجارية </a:t>
            </a:r>
            <a:r>
              <a:rPr lang="ar-IQ" sz="2800" b="1" i="1" dirty="0" smtClean="0">
                <a:latin typeface="Arial" pitchFamily="34" charset="0"/>
                <a:cs typeface="Arial" pitchFamily="34" charset="0"/>
              </a:rPr>
              <a:t>فيما بعد </a:t>
            </a:r>
            <a:r>
              <a:rPr lang="ar-SA" sz="2800" b="1" i="1" dirty="0" smtClean="0">
                <a:latin typeface="Arial" pitchFamily="34" charset="0"/>
                <a:cs typeface="Arial" pitchFamily="34" charset="0"/>
              </a:rPr>
              <a:t>، </a:t>
            </a:r>
            <a:r>
              <a:rPr lang="ar-SA" sz="2800" b="1" i="1" dirty="0">
                <a:latin typeface="Arial" pitchFamily="34" charset="0"/>
                <a:cs typeface="Arial" pitchFamily="34" charset="0"/>
              </a:rPr>
              <a:t>وهذا اثر تأثير سلبي على الوضع الاقتصادي في اشور </a:t>
            </a:r>
            <a:r>
              <a:rPr lang="ar-SA" sz="2800" b="1" i="1" dirty="0" smtClean="0">
                <a:latin typeface="Arial" pitchFamily="34" charset="0"/>
                <a:cs typeface="Arial" pitchFamily="34" charset="0"/>
              </a:rPr>
              <a:t>،</a:t>
            </a:r>
            <a:r>
              <a:rPr lang="ar-IQ" sz="2800" b="1" i="1" dirty="0" smtClean="0">
                <a:latin typeface="Arial" pitchFamily="34" charset="0"/>
                <a:cs typeface="Arial" pitchFamily="34" charset="0"/>
              </a:rPr>
              <a:t>وكانت </a:t>
            </a:r>
            <a:r>
              <a:rPr lang="ar-SA" sz="2800" b="1" i="1" dirty="0" smtClean="0">
                <a:latin typeface="Arial" pitchFamily="34" charset="0"/>
                <a:cs typeface="Arial" pitchFamily="34" charset="0"/>
              </a:rPr>
              <a:t> اشور</a:t>
            </a:r>
            <a:r>
              <a:rPr lang="ar-IQ" sz="2800" b="1" i="1" dirty="0" smtClean="0">
                <a:latin typeface="Arial" pitchFamily="34" charset="0"/>
                <a:cs typeface="Arial" pitchFamily="34" charset="0"/>
              </a:rPr>
              <a:t> </a:t>
            </a:r>
            <a:r>
              <a:rPr lang="ar-SA" sz="2800" b="1" i="1" dirty="0" err="1" smtClean="0">
                <a:latin typeface="Arial" pitchFamily="34" charset="0"/>
                <a:cs typeface="Arial" pitchFamily="34" charset="0"/>
              </a:rPr>
              <a:t>انذاك</a:t>
            </a:r>
            <a:r>
              <a:rPr lang="ar-SA" sz="2800" b="1" i="1" dirty="0" smtClean="0">
                <a:latin typeface="Arial" pitchFamily="34" charset="0"/>
                <a:cs typeface="Arial" pitchFamily="34" charset="0"/>
              </a:rPr>
              <a:t> </a:t>
            </a:r>
            <a:r>
              <a:rPr lang="ar-SA" sz="2800" b="1" i="1" dirty="0">
                <a:latin typeface="Arial" pitchFamily="34" charset="0"/>
                <a:cs typeface="Arial" pitchFamily="34" charset="0"/>
              </a:rPr>
              <a:t>دولة تجارية بحتة تعتمد </a:t>
            </a:r>
            <a:r>
              <a:rPr lang="ar-IQ" sz="2800" b="1" i="1" dirty="0" smtClean="0">
                <a:latin typeface="Arial" pitchFamily="34" charset="0"/>
                <a:cs typeface="Arial" pitchFamily="34" charset="0"/>
              </a:rPr>
              <a:t>في اقتصادها </a:t>
            </a:r>
            <a:r>
              <a:rPr lang="ar-SA" sz="2800" b="1" i="1" dirty="0" smtClean="0">
                <a:latin typeface="Arial" pitchFamily="34" charset="0"/>
                <a:cs typeface="Arial" pitchFamily="34" charset="0"/>
              </a:rPr>
              <a:t>على </a:t>
            </a:r>
            <a:r>
              <a:rPr lang="ar-SA" sz="2800" b="1" i="1" dirty="0">
                <a:latin typeface="Arial" pitchFamily="34" charset="0"/>
                <a:cs typeface="Arial" pitchFamily="34" charset="0"/>
              </a:rPr>
              <a:t>التجارة فقط </a:t>
            </a:r>
          </a:p>
          <a:p>
            <a:endParaRPr lang="ar-IQ" dirty="0"/>
          </a:p>
        </p:txBody>
      </p:sp>
      <p:sp>
        <p:nvSpPr>
          <p:cNvPr id="6" name="عنصر نائب للنص 5"/>
          <p:cNvSpPr>
            <a:spLocks noGrp="1"/>
          </p:cNvSpPr>
          <p:nvPr>
            <p:ph type="body" sz="quarter" idx="3"/>
          </p:nvPr>
        </p:nvSpPr>
        <p:spPr/>
        <p:txBody>
          <a:bodyPr/>
          <a:lstStyle/>
          <a:p>
            <a:endParaRPr lang="ar-IQ"/>
          </a:p>
        </p:txBody>
      </p:sp>
    </p:spTree>
    <p:extLst>
      <p:ext uri="{BB962C8B-B14F-4D97-AF65-F5344CB8AC3E}">
        <p14:creationId xmlns:p14="http://schemas.microsoft.com/office/powerpoint/2010/main" val="70692675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2"/>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r>
              <a:rPr lang="ar-IQ" sz="3200" b="1" dirty="0">
                <a:latin typeface="Arial" pitchFamily="34" charset="0"/>
                <a:cs typeface="Arial" pitchFamily="34" charset="0"/>
              </a:rPr>
              <a:t>ولم  يستمر الازدهار الاشوري امدا </a:t>
            </a:r>
            <a:r>
              <a:rPr lang="ar-SA" sz="3200" b="1" dirty="0">
                <a:latin typeface="Arial" pitchFamily="34" charset="0"/>
                <a:cs typeface="Arial" pitchFamily="34" charset="0"/>
              </a:rPr>
              <a:t>طويلا بسب قيام الدولة الحثية في اسيا الصغرى </a:t>
            </a:r>
            <a:r>
              <a:rPr lang="ar-IQ" sz="3200" b="1" dirty="0">
                <a:latin typeface="Arial" pitchFamily="34" charset="0"/>
                <a:cs typeface="Arial" pitchFamily="34" charset="0"/>
              </a:rPr>
              <a:t> التي اخذت تشكل</a:t>
            </a:r>
            <a:r>
              <a:rPr lang="ar-SA" sz="3200" b="1" dirty="0">
                <a:latin typeface="Arial" pitchFamily="34" charset="0"/>
                <a:cs typeface="Arial" pitchFamily="34" charset="0"/>
              </a:rPr>
              <a:t> عامل ضغط على النفوذ </a:t>
            </a:r>
            <a:r>
              <a:rPr lang="ar-SA" sz="3200" b="1" dirty="0" smtClean="0">
                <a:latin typeface="Arial" pitchFamily="34" charset="0"/>
                <a:cs typeface="Arial" pitchFamily="34" charset="0"/>
              </a:rPr>
              <a:t>الاشوري</a:t>
            </a:r>
            <a:r>
              <a:rPr lang="ar-IQ" sz="3200" b="1" dirty="0" smtClean="0">
                <a:latin typeface="Arial" pitchFamily="34" charset="0"/>
                <a:cs typeface="Arial" pitchFamily="34" charset="0"/>
              </a:rPr>
              <a:t> </a:t>
            </a:r>
            <a:endParaRPr lang="ar-IQ" sz="3200" b="1" dirty="0"/>
          </a:p>
        </p:txBody>
      </p:sp>
      <p:sp>
        <p:nvSpPr>
          <p:cNvPr id="4" name="عنصر نائب للمحتوى 3"/>
          <p:cNvSpPr>
            <a:spLocks noGrp="1"/>
          </p:cNvSpPr>
          <p:nvPr>
            <p:ph sz="quarter" idx="4"/>
          </p:nvPr>
        </p:nvSpPr>
        <p:spPr>
          <a:xfrm>
            <a:off x="4355976" y="2420888"/>
            <a:ext cx="3657600" cy="3886200"/>
          </a:xfrm>
          <a:blipFill>
            <a:blip r:embed="rId2"/>
            <a:tile tx="0" ty="0" sx="100000" sy="100000" flip="none" algn="tl"/>
          </a:blipFill>
        </p:spPr>
        <p:txBody>
          <a:bodyPr>
            <a:normAutofit/>
          </a:bodyPr>
          <a:lstStyle/>
          <a:p>
            <a:pPr marL="0" indent="0">
              <a:buNone/>
            </a:pPr>
            <a:r>
              <a:rPr lang="ar-SA" sz="2800" b="1" i="1" dirty="0" smtClean="0">
                <a:solidFill>
                  <a:schemeClr val="accent1">
                    <a:lumMod val="75000"/>
                  </a:schemeClr>
                </a:solidFill>
                <a:latin typeface="Arial" pitchFamily="34" charset="0"/>
                <a:cs typeface="Arial" pitchFamily="34" charset="0"/>
              </a:rPr>
              <a:t> ‘وكان </a:t>
            </a:r>
            <a:r>
              <a:rPr lang="ar-SA" sz="2800" b="1" i="1" dirty="0">
                <a:solidFill>
                  <a:schemeClr val="accent1">
                    <a:lumMod val="75000"/>
                  </a:schemeClr>
                </a:solidFill>
                <a:latin typeface="Arial" pitchFamily="34" charset="0"/>
                <a:cs typeface="Arial" pitchFamily="34" charset="0"/>
              </a:rPr>
              <a:t>لكل مستوطنة كيان مستقل من الناحية الادارية والقانونية وربما كانت ايضا تتمتع بنوع من الاستقلال السياسي الذاتي لكنها </a:t>
            </a:r>
            <a:r>
              <a:rPr lang="ar-IQ" sz="2800" b="1" i="1" dirty="0" smtClean="0">
                <a:solidFill>
                  <a:schemeClr val="accent1">
                    <a:lumMod val="75000"/>
                  </a:schemeClr>
                </a:solidFill>
                <a:latin typeface="Arial" pitchFamily="34" charset="0"/>
                <a:cs typeface="Arial" pitchFamily="34" charset="0"/>
              </a:rPr>
              <a:t>كانت </a:t>
            </a:r>
            <a:r>
              <a:rPr lang="ar-SA" sz="2800" b="1" i="1" dirty="0" smtClean="0">
                <a:solidFill>
                  <a:schemeClr val="accent1">
                    <a:lumMod val="75000"/>
                  </a:schemeClr>
                </a:solidFill>
                <a:latin typeface="Arial" pitchFamily="34" charset="0"/>
                <a:cs typeface="Arial" pitchFamily="34" charset="0"/>
              </a:rPr>
              <a:t>تابعة </a:t>
            </a:r>
            <a:r>
              <a:rPr lang="ar-SA" sz="2800" b="1" i="1" dirty="0">
                <a:solidFill>
                  <a:schemeClr val="accent1">
                    <a:lumMod val="75000"/>
                  </a:schemeClr>
                </a:solidFill>
                <a:latin typeface="Arial" pitchFamily="34" charset="0"/>
                <a:cs typeface="Arial" pitchFamily="34" charset="0"/>
              </a:rPr>
              <a:t>ليلاد اشور وتسير وفق قوانينها وعاداتها وتقاليدها </a:t>
            </a:r>
            <a:endParaRPr lang="ar-IQ" sz="2800" b="1" i="1" dirty="0">
              <a:solidFill>
                <a:schemeClr val="accent1">
                  <a:lumMod val="75000"/>
                </a:schemeClr>
              </a:solidFill>
              <a:latin typeface="Arial" pitchFamily="34" charset="0"/>
              <a:cs typeface="Arial" pitchFamily="34" charset="0"/>
            </a:endParaRPr>
          </a:p>
          <a:p>
            <a:endParaRPr lang="ar-IQ" dirty="0"/>
          </a:p>
        </p:txBody>
      </p:sp>
      <p:sp>
        <p:nvSpPr>
          <p:cNvPr id="5" name="عنصر نائب للنص 4"/>
          <p:cNvSpPr>
            <a:spLocks noGrp="1"/>
          </p:cNvSpPr>
          <p:nvPr>
            <p:ph type="body" sz="quarter" idx="1"/>
          </p:nvPr>
        </p:nvSpPr>
        <p:spPr/>
        <p:txBody>
          <a:bodyPr/>
          <a:lstStyle/>
          <a:p>
            <a:endParaRPr lang="ar-IQ"/>
          </a:p>
        </p:txBody>
      </p:sp>
      <p:sp>
        <p:nvSpPr>
          <p:cNvPr id="6" name="عنصر نائب للنص 5"/>
          <p:cNvSpPr>
            <a:spLocks noGrp="1"/>
          </p:cNvSpPr>
          <p:nvPr>
            <p:ph type="body" sz="quarter" idx="3"/>
          </p:nvPr>
        </p:nvSpPr>
        <p:spPr/>
        <p:txBody>
          <a:bodyPr/>
          <a:lstStyle/>
          <a:p>
            <a:endParaRPr lang="ar-IQ"/>
          </a:p>
        </p:txBody>
      </p:sp>
      <p:pic>
        <p:nvPicPr>
          <p:cNvPr id="7" name="صورة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0"/>
            <a:ext cx="7632848" cy="2276872"/>
          </a:xfrm>
          <a:prstGeom prst="roundRect">
            <a:avLst>
              <a:gd name="adj" fmla="val 8594"/>
            </a:avLst>
          </a:prstGeom>
          <a:solidFill>
            <a:srgbClr val="FFFFFF">
              <a:shade val="85000"/>
            </a:srgbClr>
          </a:solidFill>
          <a:ln>
            <a:noFill/>
          </a:ln>
          <a:effectLst>
            <a:reflection blurRad="6350" stA="50000" endA="300" endPos="55500" dist="50800" dir="5400000" sy="-100000" algn="bl" rotWithShape="0"/>
          </a:effectLst>
          <a:scene3d>
            <a:camera prst="perspectiveLeft"/>
            <a:lightRig rig="threePt" dir="t"/>
          </a:scene3d>
        </p:spPr>
      </p:pic>
    </p:spTree>
    <p:extLst>
      <p:ext uri="{BB962C8B-B14F-4D97-AF65-F5344CB8AC3E}">
        <p14:creationId xmlns:p14="http://schemas.microsoft.com/office/powerpoint/2010/main" val="4234564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quarter" idx="4"/>
          </p:nvPr>
        </p:nvSpPr>
        <p:spPr>
          <a:xfrm>
            <a:off x="4371975" y="1700808"/>
            <a:ext cx="3657600" cy="4547592"/>
          </a:xfrm>
          <a:blipFill>
            <a:blip r:embed="rId2"/>
            <a:tile tx="0" ty="0" sx="100000" sy="100000" flip="none" algn="tl"/>
          </a:blipFill>
        </p:spPr>
        <p:txBody>
          <a:bodyPr>
            <a:noAutofit/>
          </a:bodyPr>
          <a:lstStyle/>
          <a:p>
            <a:pPr marL="0" indent="0">
              <a:buNone/>
            </a:pPr>
            <a:r>
              <a:rPr lang="ar-SA" b="1" i="1" dirty="0">
                <a:solidFill>
                  <a:srgbClr val="002060"/>
                </a:solidFill>
                <a:latin typeface="Arial" pitchFamily="34" charset="0"/>
                <a:cs typeface="Arial" pitchFamily="34" charset="0"/>
              </a:rPr>
              <a:t>الا ان فترة الاضمحلال التي كانت تمر بها بلاد اشور انتهت </a:t>
            </a:r>
            <a:r>
              <a:rPr lang="ar-SA" b="1" i="1" dirty="0" err="1">
                <a:solidFill>
                  <a:srgbClr val="002060"/>
                </a:solidFill>
                <a:latin typeface="Arial" pitchFamily="34" charset="0"/>
                <a:cs typeface="Arial" pitchFamily="34" charset="0"/>
              </a:rPr>
              <a:t>بتاسيس</a:t>
            </a:r>
            <a:r>
              <a:rPr lang="ar-SA" b="1" i="1" dirty="0">
                <a:solidFill>
                  <a:srgbClr val="002060"/>
                </a:solidFill>
                <a:latin typeface="Arial" pitchFamily="34" charset="0"/>
                <a:cs typeface="Arial" pitchFamily="34" charset="0"/>
              </a:rPr>
              <a:t> سلالة </a:t>
            </a:r>
            <a:r>
              <a:rPr lang="ar-SA" b="1" i="1" dirty="0" err="1">
                <a:solidFill>
                  <a:srgbClr val="002060"/>
                </a:solidFill>
                <a:latin typeface="Arial" pitchFamily="34" charset="0"/>
                <a:cs typeface="Arial" pitchFamily="34" charset="0"/>
              </a:rPr>
              <a:t>امورية</a:t>
            </a:r>
            <a:r>
              <a:rPr lang="ar-SA" b="1" i="1" dirty="0">
                <a:solidFill>
                  <a:srgbClr val="002060"/>
                </a:solidFill>
                <a:latin typeface="Arial" pitchFamily="34" charset="0"/>
                <a:cs typeface="Arial" pitchFamily="34" charset="0"/>
              </a:rPr>
              <a:t> من قبل </a:t>
            </a:r>
            <a:r>
              <a:rPr lang="ar-SA" b="1" i="1" dirty="0" err="1">
                <a:solidFill>
                  <a:srgbClr val="FF0000"/>
                </a:solidFill>
                <a:latin typeface="Arial" pitchFamily="34" charset="0"/>
                <a:cs typeface="Arial" pitchFamily="34" charset="0"/>
              </a:rPr>
              <a:t>شمشي</a:t>
            </a:r>
            <a:r>
              <a:rPr lang="ar-SA" b="1" i="1" dirty="0">
                <a:solidFill>
                  <a:srgbClr val="FF0000"/>
                </a:solidFill>
                <a:latin typeface="Arial" pitchFamily="34" charset="0"/>
                <a:cs typeface="Arial" pitchFamily="34" charset="0"/>
              </a:rPr>
              <a:t> ادد </a:t>
            </a:r>
            <a:r>
              <a:rPr lang="ar-SA" b="1" i="1" dirty="0">
                <a:solidFill>
                  <a:srgbClr val="002060"/>
                </a:solidFill>
                <a:latin typeface="Arial" pitchFamily="34" charset="0"/>
                <a:cs typeface="Arial" pitchFamily="34" charset="0"/>
              </a:rPr>
              <a:t>، حيث حاول انعاش المنطقة اقتصاديا </a:t>
            </a:r>
            <a:r>
              <a:rPr lang="ar-SA" b="1" i="1" dirty="0" smtClean="0">
                <a:solidFill>
                  <a:srgbClr val="002060"/>
                </a:solidFill>
                <a:latin typeface="Arial" pitchFamily="34" charset="0"/>
                <a:cs typeface="Arial" pitchFamily="34" charset="0"/>
              </a:rPr>
              <a:t>، </a:t>
            </a:r>
            <a:r>
              <a:rPr lang="ar-IQ" b="1" i="1" dirty="0" smtClean="0">
                <a:solidFill>
                  <a:srgbClr val="002060"/>
                </a:solidFill>
                <a:latin typeface="Arial" pitchFamily="34" charset="0"/>
                <a:cs typeface="Arial" pitchFamily="34" charset="0"/>
              </a:rPr>
              <a:t>و</a:t>
            </a:r>
            <a:r>
              <a:rPr lang="ar-SA" b="1" i="1" dirty="0" smtClean="0">
                <a:solidFill>
                  <a:srgbClr val="002060"/>
                </a:solidFill>
                <a:latin typeface="Arial" pitchFamily="34" charset="0"/>
                <a:cs typeface="Arial" pitchFamily="34" charset="0"/>
              </a:rPr>
              <a:t> </a:t>
            </a:r>
            <a:r>
              <a:rPr lang="ar-SA" b="1" i="1" dirty="0">
                <a:solidFill>
                  <a:srgbClr val="002060"/>
                </a:solidFill>
                <a:latin typeface="Arial" pitchFamily="34" charset="0"/>
                <a:cs typeface="Arial" pitchFamily="34" charset="0"/>
              </a:rPr>
              <a:t>وسع نفوذه الى ناحية الغرب وسيطر على مملكة ماري الواقعة على نهر الفرات و طريق تجارة القوافل  لان ماري كانت تتحكم بطريق تجارة الفرات .                                          </a:t>
            </a:r>
            <a:r>
              <a:rPr lang="ar-SA" b="1" i="1" dirty="0">
                <a:solidFill>
                  <a:srgbClr val="00B0F0"/>
                </a:solidFill>
                <a:latin typeface="Arial" pitchFamily="34" charset="0"/>
                <a:cs typeface="Arial" pitchFamily="34" charset="0"/>
              </a:rPr>
              <a:t>اقام علاقة وطيدة مع الدويلات  السورية مثل </a:t>
            </a:r>
            <a:r>
              <a:rPr lang="ar-SA" b="1" i="1" dirty="0" err="1">
                <a:solidFill>
                  <a:srgbClr val="00B0F0"/>
                </a:solidFill>
                <a:latin typeface="Arial" pitchFamily="34" charset="0"/>
                <a:cs typeface="Arial" pitchFamily="34" charset="0"/>
              </a:rPr>
              <a:t>كركميش</a:t>
            </a:r>
            <a:r>
              <a:rPr lang="ar-SA" b="1" i="1" dirty="0">
                <a:solidFill>
                  <a:srgbClr val="00B0F0"/>
                </a:solidFill>
                <a:latin typeface="Arial" pitchFamily="34" charset="0"/>
                <a:cs typeface="Arial" pitchFamily="34" charset="0"/>
              </a:rPr>
              <a:t> وقطنا لتامين التجارة مع الساحل السوري واسيا الصغرى . </a:t>
            </a:r>
          </a:p>
          <a:p>
            <a:endParaRPr lang="ar-IQ" dirty="0">
              <a:latin typeface="Arial" pitchFamily="34" charset="0"/>
              <a:cs typeface="Arial" pitchFamily="34" charset="0"/>
            </a:endParaRPr>
          </a:p>
        </p:txBody>
      </p:sp>
      <p:sp>
        <p:nvSpPr>
          <p:cNvPr id="6" name="عنصر نائب للنص 5"/>
          <p:cNvSpPr>
            <a:spLocks noGrp="1"/>
          </p:cNvSpPr>
          <p:nvPr>
            <p:ph type="body" sz="quarter" idx="3"/>
          </p:nvPr>
        </p:nvSpPr>
        <p:spPr>
          <a:xfrm>
            <a:off x="4343400" y="1569720"/>
            <a:ext cx="3657600" cy="59080"/>
          </a:xfrm>
        </p:spPr>
        <p:txBody>
          <a:bodyPr/>
          <a:lstStyle/>
          <a:p>
            <a:endParaRPr lang="ar-IQ" dirty="0"/>
          </a:p>
        </p:txBody>
      </p:sp>
      <p:pic>
        <p:nvPicPr>
          <p:cNvPr id="10" name="صورة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260648"/>
            <a:ext cx="4104456" cy="6408712"/>
          </a:xfrm>
          <a:prstGeom prst="rect">
            <a:avLst/>
          </a:prstGeom>
          <a:ln>
            <a:noFill/>
          </a:ln>
          <a:effectLst>
            <a:reflection blurRad="6350" stA="50000" endA="300" endPos="55500" dist="50800" dir="5400000" sy="-100000" algn="bl" rotWithShape="0"/>
            <a:softEdge rad="112500"/>
          </a:effectLst>
          <a:scene3d>
            <a:camera prst="perspectiveRight"/>
            <a:lightRig rig="threePt" dir="t"/>
          </a:scene3d>
        </p:spPr>
      </p:pic>
      <p:sp>
        <p:nvSpPr>
          <p:cNvPr id="11" name="عنصر نائب للمحتوى 10"/>
          <p:cNvSpPr>
            <a:spLocks noGrp="1"/>
          </p:cNvSpPr>
          <p:nvPr>
            <p:ph sz="quarter" idx="2"/>
          </p:nvPr>
        </p:nvSpPr>
        <p:spPr/>
        <p:txBody>
          <a:bodyPr/>
          <a:lstStyle/>
          <a:p>
            <a:endParaRPr lang="ar-IQ"/>
          </a:p>
        </p:txBody>
      </p:sp>
      <p:sp>
        <p:nvSpPr>
          <p:cNvPr id="13" name="سهم إلى اليسار 12"/>
          <p:cNvSpPr/>
          <p:nvPr/>
        </p:nvSpPr>
        <p:spPr>
          <a:xfrm>
            <a:off x="5508104" y="260648"/>
            <a:ext cx="2130536" cy="106069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solidFill>
                  <a:schemeClr val="tx1"/>
                </a:solidFill>
              </a:rPr>
              <a:t>انظر الخارطة </a:t>
            </a:r>
            <a:endParaRPr lang="ar-IQ" dirty="0">
              <a:solidFill>
                <a:schemeClr val="tx1"/>
              </a:solidFill>
            </a:endParaRPr>
          </a:p>
        </p:txBody>
      </p:sp>
    </p:spTree>
    <p:extLst>
      <p:ext uri="{BB962C8B-B14F-4D97-AF65-F5344CB8AC3E}">
        <p14:creationId xmlns:p14="http://schemas.microsoft.com/office/powerpoint/2010/main" val="169989346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7" name="عنصر نائب للمحتوى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67544" y="21704"/>
            <a:ext cx="7632848" cy="1743075"/>
          </a:xfrm>
          <a:prstGeom prst="rect">
            <a:avLst/>
          </a:prstGeom>
          <a:ln>
            <a:noFill/>
          </a:ln>
          <a:effectLst>
            <a:outerShdw blurRad="292100" dist="139700" dir="2700000" algn="tl" rotWithShape="0">
              <a:srgbClr val="333333">
                <a:alpha val="65000"/>
              </a:srgbClr>
            </a:outerShdw>
            <a:reflection blurRad="6350" stA="50000" endA="295" endPos="92000" dist="101600" dir="5400000" sy="-100000" algn="bl" rotWithShape="0"/>
          </a:effectLst>
          <a:scene3d>
            <a:camera prst="perspectiveLeft"/>
            <a:lightRig rig="threePt" dir="t"/>
          </a:scene3d>
        </p:spPr>
      </p:pic>
      <p:sp>
        <p:nvSpPr>
          <p:cNvPr id="4" name="عنصر نائب للمحتوى 3"/>
          <p:cNvSpPr>
            <a:spLocks noGrp="1"/>
          </p:cNvSpPr>
          <p:nvPr>
            <p:ph sz="quarter" idx="4"/>
          </p:nvPr>
        </p:nvSpPr>
        <p:spPr>
          <a:xfrm>
            <a:off x="4371975" y="2132856"/>
            <a:ext cx="3657600" cy="462684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a:lstStyle/>
          <a:p>
            <a:pPr marL="0" indent="0">
              <a:buNone/>
            </a:pPr>
            <a:endParaRPr lang="ar-SA" b="1" i="1" dirty="0">
              <a:solidFill>
                <a:srgbClr val="00B0F0"/>
              </a:solidFill>
              <a:latin typeface="Arial" pitchFamily="34" charset="0"/>
              <a:cs typeface="Arial" pitchFamily="34" charset="0"/>
            </a:endParaRPr>
          </a:p>
          <a:p>
            <a:pPr marL="0" indent="0">
              <a:buNone/>
            </a:pPr>
            <a:r>
              <a:rPr lang="ar-SA" sz="3200" b="1" i="1" dirty="0">
                <a:solidFill>
                  <a:srgbClr val="7030A0"/>
                </a:solidFill>
                <a:latin typeface="Arial" pitchFamily="34" charset="0"/>
                <a:cs typeface="Arial" pitchFamily="34" charset="0"/>
              </a:rPr>
              <a:t>كما قام </a:t>
            </a:r>
            <a:r>
              <a:rPr lang="ar-SA" sz="3200" b="1" i="1" dirty="0" err="1">
                <a:solidFill>
                  <a:srgbClr val="7030A0"/>
                </a:solidFill>
                <a:latin typeface="Arial" pitchFamily="34" charset="0"/>
                <a:cs typeface="Arial" pitchFamily="34" charset="0"/>
              </a:rPr>
              <a:t>شمشي</a:t>
            </a:r>
            <a:r>
              <a:rPr lang="ar-SA" sz="3200" b="1" i="1" dirty="0">
                <a:solidFill>
                  <a:srgbClr val="7030A0"/>
                </a:solidFill>
                <a:latin typeface="Arial" pitchFamily="34" charset="0"/>
                <a:cs typeface="Arial" pitchFamily="34" charset="0"/>
              </a:rPr>
              <a:t> ادد بمحاولات عسكرية للسيطرة على القبائل الجبلية في جهة الشرق </a:t>
            </a:r>
          </a:p>
          <a:p>
            <a:r>
              <a:rPr lang="ar-SA" sz="3200" b="1" i="1" dirty="0">
                <a:solidFill>
                  <a:srgbClr val="00B0F0"/>
                </a:solidFill>
                <a:latin typeface="Arial" pitchFamily="34" charset="0"/>
                <a:cs typeface="Arial" pitchFamily="34" charset="0"/>
              </a:rPr>
              <a:t>اقام علاقات صداقة مع سلالة بابل في زمن حمورابي </a:t>
            </a:r>
            <a:endParaRPr lang="ar-IQ" sz="3200" b="1" i="1" dirty="0" smtClean="0">
              <a:solidFill>
                <a:srgbClr val="00B0F0"/>
              </a:solidFill>
              <a:latin typeface="Arial" pitchFamily="34" charset="0"/>
              <a:cs typeface="Arial" pitchFamily="34" charset="0"/>
            </a:endParaRPr>
          </a:p>
          <a:p>
            <a:endParaRPr lang="ar-SA" sz="3200" b="1" i="1" dirty="0">
              <a:solidFill>
                <a:srgbClr val="00B0F0"/>
              </a:solidFill>
              <a:latin typeface="Arial" pitchFamily="34" charset="0"/>
              <a:cs typeface="Arial" pitchFamily="34" charset="0"/>
            </a:endParaRPr>
          </a:p>
          <a:p>
            <a:endParaRPr lang="ar-IQ" dirty="0"/>
          </a:p>
        </p:txBody>
      </p:sp>
      <p:sp>
        <p:nvSpPr>
          <p:cNvPr id="5" name="عنصر نائب للنص 4"/>
          <p:cNvSpPr>
            <a:spLocks noGrp="1"/>
          </p:cNvSpPr>
          <p:nvPr>
            <p:ph type="body" sz="quarter" idx="1"/>
          </p:nvPr>
        </p:nvSpPr>
        <p:spPr>
          <a:xfrm>
            <a:off x="457200" y="1569720"/>
            <a:ext cx="2674640" cy="658368"/>
          </a:xfrm>
          <a:solidFill>
            <a:schemeClr val="accent1">
              <a:lumMod val="20000"/>
              <a:lumOff val="80000"/>
            </a:schemeClr>
          </a:solidFill>
        </p:spPr>
        <p:txBody>
          <a:bodyPr/>
          <a:lstStyle/>
          <a:p>
            <a:r>
              <a:rPr lang="ar-IQ" sz="2800" dirty="0" smtClean="0">
                <a:solidFill>
                  <a:srgbClr val="00B0F0"/>
                </a:solidFill>
              </a:rPr>
              <a:t>تمثال </a:t>
            </a:r>
            <a:r>
              <a:rPr lang="ar-IQ" sz="2800" dirty="0" err="1" smtClean="0">
                <a:solidFill>
                  <a:srgbClr val="00B0F0"/>
                </a:solidFill>
              </a:rPr>
              <a:t>شمشي</a:t>
            </a:r>
            <a:r>
              <a:rPr lang="ar-IQ" sz="2800" dirty="0" smtClean="0">
                <a:solidFill>
                  <a:srgbClr val="00B0F0"/>
                </a:solidFill>
              </a:rPr>
              <a:t>  ادد</a:t>
            </a:r>
            <a:endParaRPr lang="ar-IQ" sz="2800" dirty="0">
              <a:solidFill>
                <a:srgbClr val="00B0F0"/>
              </a:solidFill>
            </a:endParaRPr>
          </a:p>
        </p:txBody>
      </p:sp>
      <p:pic>
        <p:nvPicPr>
          <p:cNvPr id="8" name="صورة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391792"/>
            <a:ext cx="4104456" cy="4367907"/>
          </a:xfrm>
          <a:prstGeom prst="rect">
            <a:avLst/>
          </a:prstGeom>
          <a:ln>
            <a:solidFill>
              <a:schemeClr val="accent3">
                <a:lumMod val="60000"/>
                <a:lumOff val="40000"/>
              </a:schemeClr>
            </a:solidFill>
          </a:ln>
          <a:effectLst>
            <a:reflection blurRad="6350" stA="50000" endA="295" endPos="92000" dist="101600" dir="5400000" sy="-100000" algn="bl" rotWithShape="0"/>
            <a:softEdge rad="31750"/>
          </a:effectLst>
          <a:scene3d>
            <a:camera prst="perspectiveRight"/>
            <a:lightRig rig="threePt" dir="t"/>
          </a:scene3d>
        </p:spPr>
      </p:pic>
    </p:spTree>
    <p:extLst>
      <p:ext uri="{BB962C8B-B14F-4D97-AF65-F5344CB8AC3E}">
        <p14:creationId xmlns:p14="http://schemas.microsoft.com/office/powerpoint/2010/main" val="393657603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284</TotalTime>
  <Words>1078</Words>
  <Application>Microsoft Office PowerPoint</Application>
  <PresentationFormat>عرض على الشاشة (3:4)‏</PresentationFormat>
  <Paragraphs>38</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مشربية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compaq</dc:creator>
  <cp:lastModifiedBy>Maher</cp:lastModifiedBy>
  <cp:revision>30</cp:revision>
  <dcterms:created xsi:type="dcterms:W3CDTF">2020-04-21T05:01:16Z</dcterms:created>
  <dcterms:modified xsi:type="dcterms:W3CDTF">2021-05-26T19:12:23Z</dcterms:modified>
</cp:coreProperties>
</file>